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4"/>
  </p:notesMasterIdLst>
  <p:sldIdLst>
    <p:sldId id="256" r:id="rId2"/>
    <p:sldId id="268" r:id="rId3"/>
    <p:sldId id="269" r:id="rId4"/>
    <p:sldId id="266" r:id="rId5"/>
    <p:sldId id="270" r:id="rId6"/>
    <p:sldId id="272" r:id="rId7"/>
    <p:sldId id="273" r:id="rId8"/>
    <p:sldId id="271"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Lst>
  <p:sldSz cx="12192000" cy="6858000"/>
  <p:notesSz cx="6864350" cy="99949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312" autoAdjust="0"/>
    <p:restoredTop sz="50270" autoAdjust="0"/>
  </p:normalViewPr>
  <p:slideViewPr>
    <p:cSldViewPr snapToGrid="0">
      <p:cViewPr varScale="1">
        <p:scale>
          <a:sx n="54" d="100"/>
          <a:sy n="54" d="100"/>
        </p:scale>
        <p:origin x="13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4552" cy="501481"/>
          </a:xfrm>
          <a:prstGeom prst="rect">
            <a:avLst/>
          </a:prstGeom>
        </p:spPr>
        <p:txBody>
          <a:bodyPr vert="horz" lIns="96332" tIns="48166" rIns="96332" bIns="48166" rtlCol="0"/>
          <a:lstStyle>
            <a:lvl1pPr algn="l">
              <a:defRPr sz="1300"/>
            </a:lvl1pPr>
          </a:lstStyle>
          <a:p>
            <a:endParaRPr lang="fr-FR"/>
          </a:p>
        </p:txBody>
      </p:sp>
      <p:sp>
        <p:nvSpPr>
          <p:cNvPr id="3" name="Espace réservé de la date 2"/>
          <p:cNvSpPr>
            <a:spLocks noGrp="1"/>
          </p:cNvSpPr>
          <p:nvPr>
            <p:ph type="dt" idx="1"/>
          </p:nvPr>
        </p:nvSpPr>
        <p:spPr>
          <a:xfrm>
            <a:off x="3888210" y="0"/>
            <a:ext cx="2974552" cy="501481"/>
          </a:xfrm>
          <a:prstGeom prst="rect">
            <a:avLst/>
          </a:prstGeom>
        </p:spPr>
        <p:txBody>
          <a:bodyPr vert="horz" lIns="96332" tIns="48166" rIns="96332" bIns="48166" rtlCol="0"/>
          <a:lstStyle>
            <a:lvl1pPr algn="r">
              <a:defRPr sz="1300"/>
            </a:lvl1pPr>
          </a:lstStyle>
          <a:p>
            <a:fld id="{9FBCA98D-DD1A-4E1D-82B8-65813B3A23C9}" type="datetimeFigureOut">
              <a:rPr lang="fr-FR" smtClean="0"/>
              <a:t>05/12/2019</a:t>
            </a:fld>
            <a:endParaRPr lang="fr-FR"/>
          </a:p>
        </p:txBody>
      </p:sp>
      <p:sp>
        <p:nvSpPr>
          <p:cNvPr id="4" name="Espace réservé de l'image des diapositives 3"/>
          <p:cNvSpPr>
            <a:spLocks noGrp="1" noRot="1" noChangeAspect="1"/>
          </p:cNvSpPr>
          <p:nvPr>
            <p:ph type="sldImg" idx="2"/>
          </p:nvPr>
        </p:nvSpPr>
        <p:spPr>
          <a:xfrm>
            <a:off x="434975" y="1249363"/>
            <a:ext cx="5994400" cy="3373437"/>
          </a:xfrm>
          <a:prstGeom prst="rect">
            <a:avLst/>
          </a:prstGeom>
          <a:noFill/>
          <a:ln w="12700">
            <a:solidFill>
              <a:prstClr val="black"/>
            </a:solidFill>
          </a:ln>
        </p:spPr>
        <p:txBody>
          <a:bodyPr vert="horz" lIns="96332" tIns="48166" rIns="96332" bIns="48166" rtlCol="0" anchor="ctr"/>
          <a:lstStyle/>
          <a:p>
            <a:endParaRPr lang="fr-FR"/>
          </a:p>
        </p:txBody>
      </p:sp>
      <p:sp>
        <p:nvSpPr>
          <p:cNvPr id="5" name="Espace réservé des commentaires 4"/>
          <p:cNvSpPr>
            <a:spLocks noGrp="1"/>
          </p:cNvSpPr>
          <p:nvPr>
            <p:ph type="body" sz="quarter" idx="3"/>
          </p:nvPr>
        </p:nvSpPr>
        <p:spPr>
          <a:xfrm>
            <a:off x="686435" y="4810046"/>
            <a:ext cx="5491480" cy="3935492"/>
          </a:xfrm>
          <a:prstGeom prst="rect">
            <a:avLst/>
          </a:prstGeom>
        </p:spPr>
        <p:txBody>
          <a:bodyPr vert="horz" lIns="96332" tIns="48166" rIns="96332" bIns="48166"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93421"/>
            <a:ext cx="2974552" cy="501480"/>
          </a:xfrm>
          <a:prstGeom prst="rect">
            <a:avLst/>
          </a:prstGeom>
        </p:spPr>
        <p:txBody>
          <a:bodyPr vert="horz" lIns="96332" tIns="48166" rIns="96332" bIns="48166"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888210" y="9493421"/>
            <a:ext cx="2974552" cy="501480"/>
          </a:xfrm>
          <a:prstGeom prst="rect">
            <a:avLst/>
          </a:prstGeom>
        </p:spPr>
        <p:txBody>
          <a:bodyPr vert="horz" lIns="96332" tIns="48166" rIns="96332" bIns="48166" rtlCol="0" anchor="b"/>
          <a:lstStyle>
            <a:lvl1pPr algn="r">
              <a:defRPr sz="1300"/>
            </a:lvl1pPr>
          </a:lstStyle>
          <a:p>
            <a:fld id="{58858822-BDFF-4ACA-AB34-E71283263AC6}" type="slidenum">
              <a:rPr lang="fr-FR" smtClean="0"/>
              <a:t>‹N°›</a:t>
            </a:fld>
            <a:endParaRPr lang="fr-FR"/>
          </a:p>
        </p:txBody>
      </p:sp>
    </p:spTree>
    <p:extLst>
      <p:ext uri="{BB962C8B-B14F-4D97-AF65-F5344CB8AC3E}">
        <p14:creationId xmlns:p14="http://schemas.microsoft.com/office/powerpoint/2010/main" val="2104906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Dans le cadre d’une formation de 6h sur la médiation</a:t>
            </a:r>
            <a:r>
              <a:rPr lang="fr-FR" baseline="0" dirty="0" smtClean="0"/>
              <a:t> des ressources</a:t>
            </a:r>
            <a:endParaRPr lang="fr-FR" dirty="0" smtClean="0"/>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a:t>
            </a:fld>
            <a:endParaRPr lang="fr-FR"/>
          </a:p>
        </p:txBody>
      </p:sp>
    </p:spTree>
    <p:extLst>
      <p:ext uri="{BB962C8B-B14F-4D97-AF65-F5344CB8AC3E}">
        <p14:creationId xmlns:p14="http://schemas.microsoft.com/office/powerpoint/2010/main" val="30100581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1" u="none" strike="noStrike" kern="1200" baseline="0" dirty="0" smtClean="0">
                <a:solidFill>
                  <a:schemeClr val="tx1"/>
                </a:solidFill>
                <a:latin typeface="+mn-lt"/>
                <a:ea typeface="+mn-ea"/>
                <a:cs typeface="+mn-cs"/>
              </a:rPr>
              <a:t>« La lecture normale s’accompagne automatiquement d’</a:t>
            </a:r>
            <a:r>
              <a:rPr lang="fr-FR" sz="1200" b="1" i="1" u="none" strike="noStrike" kern="1200" baseline="0" dirty="0" smtClean="0">
                <a:solidFill>
                  <a:schemeClr val="tx1"/>
                </a:solidFill>
                <a:latin typeface="+mn-lt"/>
                <a:ea typeface="+mn-ea"/>
                <a:cs typeface="+mn-cs"/>
              </a:rPr>
              <a:t>une vocalisation, à voix basse chez l’enfant et intériorisée chez l’adulte </a:t>
            </a:r>
            <a:r>
              <a:rPr lang="fr-FR" sz="1200" b="0" i="1" u="none" strike="noStrike" kern="1200" baseline="0" dirty="0" smtClean="0">
                <a:solidFill>
                  <a:schemeClr val="tx1"/>
                </a:solidFill>
                <a:latin typeface="+mn-lt"/>
                <a:ea typeface="+mn-ea"/>
                <a:cs typeface="+mn-cs"/>
              </a:rPr>
              <a:t>; de cette </a:t>
            </a:r>
            <a:r>
              <a:rPr lang="fr-FR" sz="1200" b="0" i="1" u="none" strike="noStrike" kern="1200" baseline="0" dirty="0" err="1" smtClean="0">
                <a:solidFill>
                  <a:schemeClr val="tx1"/>
                </a:solidFill>
                <a:latin typeface="+mn-lt"/>
                <a:ea typeface="+mn-ea"/>
                <a:cs typeface="+mn-cs"/>
              </a:rPr>
              <a:t>subvocalisation</a:t>
            </a:r>
            <a:r>
              <a:rPr lang="fr-FR" sz="1200" b="0" i="1" u="none" strike="noStrike" kern="1200" baseline="0" dirty="0" smtClean="0">
                <a:solidFill>
                  <a:schemeClr val="tx1"/>
                </a:solidFill>
                <a:latin typeface="+mn-lt"/>
                <a:ea typeface="+mn-ea"/>
                <a:cs typeface="+mn-cs"/>
              </a:rPr>
              <a:t>, l’adulte n’est pas conscient, mais elle peut être enregistrée par l’activité électrique des muscles du larynx. (…) La vocalisation et la répétition sont indispensables pour la mémoire.</a:t>
            </a:r>
          </a:p>
          <a:p>
            <a:r>
              <a:rPr lang="fr-FR" sz="1200" b="0" i="1" u="none" strike="noStrike" kern="1200" baseline="0" dirty="0" smtClean="0">
                <a:solidFill>
                  <a:schemeClr val="tx1"/>
                </a:solidFill>
                <a:latin typeface="+mn-lt"/>
                <a:ea typeface="+mn-ea"/>
                <a:cs typeface="+mn-cs"/>
              </a:rPr>
              <a:t>Avec l’âge, la vocalisation s’intériorise : mieux vaut </a:t>
            </a:r>
            <a:r>
              <a:rPr lang="fr-FR" sz="1200" b="1" i="1" u="none" strike="noStrike" kern="1200" baseline="0" dirty="0" smtClean="0">
                <a:solidFill>
                  <a:schemeClr val="tx1"/>
                </a:solidFill>
                <a:latin typeface="+mn-lt"/>
                <a:ea typeface="+mn-ea"/>
                <a:cs typeface="+mn-cs"/>
              </a:rPr>
              <a:t>la valoriser </a:t>
            </a:r>
            <a:r>
              <a:rPr lang="fr-FR" sz="1200" b="0" i="1" u="none" strike="noStrike" kern="1200" baseline="0" dirty="0" smtClean="0">
                <a:solidFill>
                  <a:schemeClr val="tx1"/>
                </a:solidFill>
                <a:latin typeface="+mn-lt"/>
                <a:ea typeface="+mn-ea"/>
                <a:cs typeface="+mn-cs"/>
              </a:rPr>
              <a:t>que la supprimer. »</a:t>
            </a:r>
          </a:p>
          <a:p>
            <a:r>
              <a:rPr lang="fr-FR" sz="1200" b="0" i="1" u="none" strike="noStrike" kern="1200" baseline="0" dirty="0" smtClean="0">
                <a:solidFill>
                  <a:schemeClr val="tx1"/>
                </a:solidFill>
                <a:latin typeface="+mn-lt"/>
                <a:ea typeface="+mn-ea"/>
                <a:cs typeface="+mn-cs"/>
              </a:rPr>
              <a:t> </a:t>
            </a:r>
          </a:p>
          <a:p>
            <a:r>
              <a:rPr lang="fr-FR" sz="1200" b="0" i="1" u="none" strike="noStrike" kern="1200" baseline="0" dirty="0" smtClean="0">
                <a:solidFill>
                  <a:schemeClr val="tx1"/>
                </a:solidFill>
                <a:latin typeface="+mn-lt"/>
                <a:ea typeface="+mn-ea"/>
                <a:cs typeface="+mn-cs"/>
              </a:rPr>
              <a:t>« Objectif pour l’apprenti lecteur ; parvenir à comprendre ce qu’il lit de la même façon qu’il comprend ce qu’il entend »</a:t>
            </a:r>
          </a:p>
          <a:p>
            <a:endParaRPr lang="fr-FR" sz="1200" b="0" i="0" u="none" strike="noStrike" kern="1200" baseline="0" dirty="0" smtClean="0">
              <a:solidFill>
                <a:schemeClr val="tx1"/>
              </a:solidFill>
              <a:latin typeface="+mn-lt"/>
              <a:ea typeface="+mn-ea"/>
              <a:cs typeface="+mn-cs"/>
            </a:endParaRPr>
          </a:p>
          <a:p>
            <a:r>
              <a:rPr lang="fr-FR" sz="1200" i="0" kern="1200" dirty="0" smtClean="0">
                <a:solidFill>
                  <a:schemeClr val="tx1"/>
                </a:solidFill>
                <a:effectLst/>
                <a:latin typeface="Calibri" panose="020F0502020204030204" pitchFamily="34" charset="0"/>
                <a:ea typeface="+mn-ea"/>
                <a:cs typeface="+mn-cs"/>
              </a:rPr>
              <a:t>→ Il s’agit de lire des  mots, des phrases pour </a:t>
            </a:r>
            <a:r>
              <a:rPr lang="fr-FR" sz="1200" b="1" i="0" kern="1200" dirty="0" smtClean="0">
                <a:solidFill>
                  <a:schemeClr val="tx1"/>
                </a:solidFill>
                <a:effectLst/>
                <a:latin typeface="Calibri" panose="020F0502020204030204" pitchFamily="34" charset="0"/>
                <a:ea typeface="+mn-ea"/>
                <a:cs typeface="+mn-cs"/>
              </a:rPr>
              <a:t>automatiser la reconnaissance des graphèmes </a:t>
            </a:r>
            <a:r>
              <a:rPr lang="fr-FR" sz="1200" b="0" i="0" kern="1200" dirty="0" smtClean="0">
                <a:solidFill>
                  <a:schemeClr val="tx1"/>
                </a:solidFill>
                <a:effectLst/>
                <a:latin typeface="Calibri" panose="020F0502020204030204" pitchFamily="34" charset="0"/>
                <a:ea typeface="+mn-ea"/>
                <a:cs typeface="+mn-cs"/>
              </a:rPr>
              <a:t>par la quantité de lecture</a:t>
            </a:r>
            <a:r>
              <a:rPr lang="fr-FR" sz="1200" i="0" kern="1200" dirty="0" smtClean="0">
                <a:solidFill>
                  <a:schemeClr val="tx1"/>
                </a:solidFill>
                <a:effectLst/>
                <a:latin typeface="Calibri" panose="020F0502020204030204" pitchFamily="34" charset="0"/>
                <a:ea typeface="+mn-ea"/>
                <a:cs typeface="+mn-cs"/>
              </a:rPr>
              <a:t>.</a:t>
            </a:r>
            <a:r>
              <a:rPr lang="fr-FR" sz="1200" i="0" kern="1200" baseline="0" dirty="0" smtClean="0">
                <a:solidFill>
                  <a:schemeClr val="tx1"/>
                </a:solidFill>
                <a:effectLst/>
                <a:latin typeface="Calibri" panose="020F0502020204030204" pitchFamily="34" charset="0"/>
                <a:ea typeface="+mn-ea"/>
                <a:cs typeface="+mn-cs"/>
              </a:rPr>
              <a:t>  Lire des mots et des phrases</a:t>
            </a:r>
          </a:p>
          <a:p>
            <a:endParaRPr lang="fr-FR" sz="1200" b="0" i="1" u="none" strike="noStrike" kern="1200" baseline="0" dirty="0" smtClean="0">
              <a:solidFill>
                <a:schemeClr val="tx1"/>
              </a:solidFill>
              <a:effectLst/>
              <a:latin typeface="Calibri" panose="020F0502020204030204" pitchFamily="34" charset="0"/>
              <a:ea typeface="+mn-ea"/>
              <a:cs typeface="+mn-cs"/>
            </a:endParaRPr>
          </a:p>
          <a:p>
            <a:r>
              <a:rPr lang="fr-FR" sz="1200" i="0" kern="1200" dirty="0" smtClean="0">
                <a:solidFill>
                  <a:schemeClr val="tx1"/>
                </a:solidFill>
                <a:effectLst/>
                <a:latin typeface="Calibri" panose="020F0502020204030204" pitchFamily="34" charset="0"/>
                <a:ea typeface="+mn-ea"/>
                <a:cs typeface="+mn-cs"/>
              </a:rPr>
              <a:t>→ Au-delà, lors</a:t>
            </a:r>
            <a:r>
              <a:rPr lang="fr-FR" sz="1200" i="0" kern="1200" baseline="0" dirty="0" smtClean="0">
                <a:solidFill>
                  <a:schemeClr val="tx1"/>
                </a:solidFill>
                <a:effectLst/>
                <a:latin typeface="Calibri" panose="020F0502020204030204" pitchFamily="34" charset="0"/>
                <a:ea typeface="+mn-ea"/>
                <a:cs typeface="+mn-cs"/>
              </a:rPr>
              <a:t> de la lecture</a:t>
            </a:r>
            <a:r>
              <a:rPr lang="fr-FR" sz="1200" i="0" kern="1200" dirty="0" smtClean="0">
                <a:solidFill>
                  <a:schemeClr val="tx1"/>
                </a:solidFill>
                <a:effectLst/>
                <a:latin typeface="Calibri" panose="020F0502020204030204" pitchFamily="34" charset="0"/>
                <a:ea typeface="+mn-ea"/>
                <a:cs typeface="+mn-cs"/>
              </a:rPr>
              <a:t> de courts textes : </a:t>
            </a:r>
            <a:r>
              <a:rPr lang="fr-FR" sz="1200" b="0" i="0" u="none" strike="noStrike" kern="1200" baseline="0" dirty="0" smtClean="0">
                <a:solidFill>
                  <a:schemeClr val="tx1"/>
                </a:solidFill>
                <a:latin typeface="+mn-lt"/>
                <a:ea typeface="+mn-ea"/>
                <a:cs typeface="+mn-cs"/>
              </a:rPr>
              <a:t>l’élève qui entre au CE1 peut certes lire seul de courts textes grâce aux stratégies acquises durant l’année de CP, mais il lui est peut-être encore difficile de lire d’emblée</a:t>
            </a:r>
          </a:p>
          <a:p>
            <a:r>
              <a:rPr lang="fr-FR" sz="1200" b="0" i="0" u="none" strike="noStrike" kern="1200" baseline="0" dirty="0" smtClean="0">
                <a:solidFill>
                  <a:schemeClr val="tx1"/>
                </a:solidFill>
                <a:latin typeface="+mn-lt"/>
                <a:ea typeface="+mn-ea"/>
                <a:cs typeface="+mn-cs"/>
              </a:rPr>
              <a:t>un texte sans hésiter ni buter sur certains mots. </a:t>
            </a:r>
            <a:r>
              <a:rPr lang="fr-FR" sz="1200" b="1" i="0" u="none" strike="noStrike" kern="1200" baseline="0" dirty="0" smtClean="0">
                <a:solidFill>
                  <a:schemeClr val="tx1"/>
                </a:solidFill>
                <a:latin typeface="+mn-lt"/>
                <a:ea typeface="+mn-ea"/>
                <a:cs typeface="+mn-cs"/>
              </a:rPr>
              <a:t>Oraliser un texte au fur et à mesure de sa découverte joue alors un rôle de soutien </a:t>
            </a:r>
            <a:r>
              <a:rPr lang="fr-FR" sz="1200" b="0" i="0" u="none" strike="noStrike" kern="1200" baseline="0" dirty="0" smtClean="0">
                <a:solidFill>
                  <a:schemeClr val="tx1"/>
                </a:solidFill>
                <a:latin typeface="+mn-lt"/>
                <a:ea typeface="+mn-ea"/>
                <a:cs typeface="+mn-cs"/>
              </a:rPr>
              <a:t>pour entendre ses méprises et les corriger.</a:t>
            </a:r>
          </a:p>
          <a:p>
            <a:endParaRPr lang="fr-FR" sz="1200"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10</a:t>
            </a:fld>
            <a:endParaRPr lang="fr-FR"/>
          </a:p>
        </p:txBody>
      </p:sp>
    </p:spTree>
    <p:extLst>
      <p:ext uri="{BB962C8B-B14F-4D97-AF65-F5344CB8AC3E}">
        <p14:creationId xmlns:p14="http://schemas.microsoft.com/office/powerpoint/2010/main" val="3168554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Listes analogiques de mots en lien avec l’étude des graphèmes complexes (</a:t>
            </a:r>
            <a:r>
              <a:rPr lang="fr-FR" sz="1200" b="0" i="0" u="none" strike="noStrike" kern="1200" baseline="0" dirty="0" err="1" smtClean="0">
                <a:solidFill>
                  <a:schemeClr val="tx1"/>
                </a:solidFill>
                <a:latin typeface="+mn-lt"/>
                <a:ea typeface="+mn-ea"/>
                <a:cs typeface="+mn-cs"/>
              </a:rPr>
              <a:t>cf</a:t>
            </a:r>
            <a:r>
              <a:rPr lang="fr-FR" sz="1200" b="0" i="0" u="none" strike="noStrike" kern="1200" baseline="0" dirty="0" smtClean="0">
                <a:solidFill>
                  <a:schemeClr val="tx1"/>
                </a:solidFill>
                <a:latin typeface="+mn-lt"/>
                <a:ea typeface="+mn-ea"/>
                <a:cs typeface="+mn-cs"/>
              </a:rPr>
              <a:t> exemple). Peut être travaillé en autonomie ou à deux, à partir de fiches</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Autres activités : </a:t>
            </a: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la tapette à mots</a:t>
            </a: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Diaporama minuté</a:t>
            </a: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Etc.</a:t>
            </a: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11</a:t>
            </a:fld>
            <a:endParaRPr lang="fr-FR"/>
          </a:p>
        </p:txBody>
      </p:sp>
    </p:spTree>
    <p:extLst>
      <p:ext uri="{BB962C8B-B14F-4D97-AF65-F5344CB8AC3E}">
        <p14:creationId xmlns:p14="http://schemas.microsoft.com/office/powerpoint/2010/main" val="1579431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Pour accéder au sens</a:t>
            </a:r>
          </a:p>
          <a:p>
            <a:endParaRPr lang="fr-FR"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Un travail spécifique sur la ponctuation (repérer lors de la lecture magistrale, marquer les éléments sur une feuille (intonation, pause) puis s’entrainer seul ou à deux</a:t>
            </a: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Repérer les groupes de souffle</a:t>
            </a: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Lire des </a:t>
            </a:r>
            <a:r>
              <a:rPr lang="fr-FR" sz="1200" b="0" i="0" u="none" strike="noStrike" kern="1200" baseline="0" dirty="0" err="1" smtClean="0">
                <a:solidFill>
                  <a:schemeClr val="tx1"/>
                </a:solidFill>
                <a:latin typeface="+mn-lt"/>
                <a:ea typeface="+mn-ea"/>
                <a:cs typeface="+mn-cs"/>
              </a:rPr>
              <a:t>virelangues</a:t>
            </a:r>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12</a:t>
            </a:fld>
            <a:endParaRPr lang="fr-FR"/>
          </a:p>
        </p:txBody>
      </p:sp>
    </p:spTree>
    <p:extLst>
      <p:ext uri="{BB962C8B-B14F-4D97-AF65-F5344CB8AC3E}">
        <p14:creationId xmlns:p14="http://schemas.microsoft.com/office/powerpoint/2010/main" val="14583680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Phrases segmentées, à lire en continu</a:t>
            </a:r>
          </a:p>
          <a:p>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13</a:t>
            </a:fld>
            <a:endParaRPr lang="fr-FR"/>
          </a:p>
        </p:txBody>
      </p:sp>
    </p:spTree>
    <p:extLst>
      <p:ext uri="{BB962C8B-B14F-4D97-AF65-F5344CB8AC3E}">
        <p14:creationId xmlns:p14="http://schemas.microsoft.com/office/powerpoint/2010/main" val="33505410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Phrases à rallonge</a:t>
            </a:r>
          </a:p>
          <a:p>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14</a:t>
            </a:fld>
            <a:endParaRPr lang="fr-FR"/>
          </a:p>
        </p:txBody>
      </p:sp>
    </p:spTree>
    <p:extLst>
      <p:ext uri="{BB962C8B-B14F-4D97-AF65-F5344CB8AC3E}">
        <p14:creationId xmlns:p14="http://schemas.microsoft.com/office/powerpoint/2010/main" val="10107019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a:p>
            <a:endParaRPr lang="fr-FR" sz="1200"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15</a:t>
            </a:fld>
            <a:endParaRPr lang="fr-FR"/>
          </a:p>
        </p:txBody>
      </p:sp>
    </p:spTree>
    <p:extLst>
      <p:ext uri="{BB962C8B-B14F-4D97-AF65-F5344CB8AC3E}">
        <p14:creationId xmlns:p14="http://schemas.microsoft.com/office/powerpoint/2010/main" val="17883058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En lisant lui-même à voix haute systématiquement, en faisant écouter également des enregistrements de lectures maîtrisées, le professeur présente aux élèves </a:t>
            </a:r>
            <a:r>
              <a:rPr lang="fr-FR" sz="1200" b="1" i="0" u="none" strike="noStrike" kern="1200" baseline="0" dirty="0" smtClean="0">
                <a:solidFill>
                  <a:schemeClr val="tx1"/>
                </a:solidFill>
                <a:latin typeface="+mn-lt"/>
                <a:ea typeface="+mn-ea"/>
                <a:cs typeface="+mn-cs"/>
              </a:rPr>
              <a:t>de véritables</a:t>
            </a:r>
          </a:p>
          <a:p>
            <a:r>
              <a:rPr lang="fr-FR" sz="1200" b="1" i="0" u="none" strike="noStrike" kern="1200" baseline="0" dirty="0" smtClean="0">
                <a:solidFill>
                  <a:schemeClr val="tx1"/>
                </a:solidFill>
                <a:latin typeface="+mn-lt"/>
                <a:ea typeface="+mn-ea"/>
                <a:cs typeface="+mn-cs"/>
              </a:rPr>
              <a:t>modèles de lecture fluide.</a:t>
            </a:r>
            <a:r>
              <a:rPr lang="fr-FR" sz="1200" b="0" i="0" u="none" strike="noStrike" kern="1200" baseline="0" dirty="0" smtClean="0">
                <a:solidFill>
                  <a:schemeClr val="tx1"/>
                </a:solidFill>
                <a:latin typeface="+mn-lt"/>
                <a:ea typeface="+mn-ea"/>
                <a:cs typeface="+mn-cs"/>
              </a:rPr>
              <a:t> Il attire alors leur </a:t>
            </a:r>
            <a:r>
              <a:rPr lang="fr-FR" sz="1200" b="1" i="0" u="none" strike="noStrike" kern="1200" baseline="0" dirty="0" smtClean="0">
                <a:solidFill>
                  <a:schemeClr val="tx1"/>
                </a:solidFill>
                <a:latin typeface="+mn-lt"/>
                <a:ea typeface="+mn-ea"/>
                <a:cs typeface="+mn-cs"/>
              </a:rPr>
              <a:t>attention sur les divers aspects de la lecture </a:t>
            </a:r>
            <a:r>
              <a:rPr lang="fr-FR" sz="1200" b="0" i="0" u="none" strike="noStrike" kern="1200" baseline="0" dirty="0" smtClean="0">
                <a:solidFill>
                  <a:schemeClr val="tx1"/>
                </a:solidFill>
                <a:latin typeface="+mn-lt"/>
                <a:ea typeface="+mn-ea"/>
                <a:cs typeface="+mn-cs"/>
              </a:rPr>
              <a:t>: </a:t>
            </a:r>
            <a:r>
              <a:rPr lang="fr-FR" sz="1200" b="0" i="1" u="none" strike="noStrike" kern="1200" baseline="0" dirty="0" smtClean="0">
                <a:solidFill>
                  <a:schemeClr val="tx1"/>
                </a:solidFill>
                <a:latin typeface="+mn-lt"/>
                <a:ea typeface="+mn-ea"/>
                <a:cs typeface="+mn-cs"/>
              </a:rPr>
              <a:t>« Quel effet a procuré la pause ici, l’insistance sur ce mot ? Pourquoi</a:t>
            </a:r>
          </a:p>
          <a:p>
            <a:r>
              <a:rPr lang="fr-FR" sz="1200" b="0" i="1" u="none" strike="noStrike" kern="1200" baseline="0" dirty="0" smtClean="0">
                <a:solidFill>
                  <a:schemeClr val="tx1"/>
                </a:solidFill>
                <a:latin typeface="+mn-lt"/>
                <a:ea typeface="+mn-ea"/>
                <a:cs typeface="+mn-cs"/>
              </a:rPr>
              <a:t>ai-je ralenti le rythme durant la lecture de ce passage ? Que vous a permis de comprendre cette intonation ? »</a:t>
            </a:r>
          </a:p>
          <a:p>
            <a:r>
              <a:rPr lang="fr-FR" sz="1200" b="0" i="0" u="none" strike="noStrike" kern="1200" baseline="0" dirty="0" smtClean="0">
                <a:solidFill>
                  <a:schemeClr val="tx1"/>
                </a:solidFill>
                <a:latin typeface="+mn-lt"/>
                <a:ea typeface="+mn-ea"/>
                <a:cs typeface="+mn-cs"/>
              </a:rPr>
              <a:t>Le professeur peut projeter le texte au tableau et demander aux élèves, après l’avoir relu, </a:t>
            </a:r>
            <a:r>
              <a:rPr lang="fr-FR" sz="1200" b="1" i="0" u="none" strike="noStrike" kern="1200" baseline="0" dirty="0" smtClean="0">
                <a:solidFill>
                  <a:schemeClr val="tx1"/>
                </a:solidFill>
                <a:latin typeface="+mn-lt"/>
                <a:ea typeface="+mn-ea"/>
                <a:cs typeface="+mn-cs"/>
              </a:rPr>
              <a:t>d’identifier les mots ou groupes de mots sur lesquels portent les effets produits pendant la lecture</a:t>
            </a:r>
            <a:r>
              <a:rPr lang="fr-FR" sz="1200" b="0" i="0" u="none" strike="noStrike" kern="1200" baseline="0" dirty="0" smtClean="0">
                <a:solidFill>
                  <a:schemeClr val="tx1"/>
                </a:solidFill>
                <a:latin typeface="+mn-lt"/>
                <a:ea typeface="+mn-ea"/>
                <a:cs typeface="+mn-cs"/>
              </a:rPr>
              <a:t>. À l’aide d’</a:t>
            </a:r>
            <a:r>
              <a:rPr lang="fr-FR" sz="1200" b="1" i="0" u="none" strike="noStrike" kern="1200" baseline="0" dirty="0" smtClean="0">
                <a:solidFill>
                  <a:schemeClr val="tx1"/>
                </a:solidFill>
                <a:latin typeface="+mn-lt"/>
                <a:ea typeface="+mn-ea"/>
                <a:cs typeface="+mn-cs"/>
              </a:rPr>
              <a:t>un codage spécifique</a:t>
            </a:r>
            <a:r>
              <a:rPr lang="fr-FR" sz="1200" b="0" i="0" u="none" strike="noStrike" kern="1200" baseline="0" dirty="0" smtClean="0">
                <a:solidFill>
                  <a:schemeClr val="tx1"/>
                </a:solidFill>
                <a:latin typeface="+mn-lt"/>
                <a:ea typeface="+mn-ea"/>
                <a:cs typeface="+mn-cs"/>
              </a:rPr>
              <a:t>, les élèves font ressortir les hausses et baisses d’intonation pour chaque phrase, au regard de la ponctuation présente et en tenant compte du sens du texte. Les virgules, les points, les points d’interrogation et d’exclamation sont accentués ; les liaisons spécifiées. Tous ces indices visuels permettent aux élèves de mieux lire et de mieux comprendre le texte.</a:t>
            </a: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16</a:t>
            </a:fld>
            <a:endParaRPr lang="fr-FR"/>
          </a:p>
        </p:txBody>
      </p:sp>
    </p:spTree>
    <p:extLst>
      <p:ext uri="{BB962C8B-B14F-4D97-AF65-F5344CB8AC3E}">
        <p14:creationId xmlns:p14="http://schemas.microsoft.com/office/powerpoint/2010/main" val="36377882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 une </a:t>
            </a:r>
            <a:r>
              <a:rPr lang="fr-FR" sz="1200" b="1" i="0" u="none" strike="noStrike" kern="1200" baseline="0" dirty="0" smtClean="0">
                <a:solidFill>
                  <a:schemeClr val="tx1"/>
                </a:solidFill>
                <a:latin typeface="+mn-lt"/>
                <a:ea typeface="+mn-ea"/>
                <a:cs typeface="+mn-cs"/>
              </a:rPr>
              <a:t>lecture à l’unisson </a:t>
            </a:r>
            <a:r>
              <a:rPr lang="fr-FR" sz="1200" b="0" i="0" u="none" strike="noStrike" kern="1200" baseline="0" dirty="0" smtClean="0">
                <a:solidFill>
                  <a:schemeClr val="tx1"/>
                </a:solidFill>
                <a:latin typeface="+mn-lt"/>
                <a:ea typeface="+mn-ea"/>
                <a:cs typeface="+mn-cs"/>
              </a:rPr>
              <a:t>où les élèves lisent en </a:t>
            </a:r>
            <a:r>
              <a:rPr lang="fr-FR" sz="1200" b="0" i="0" u="none" strike="noStrike" kern="1200" baseline="0" dirty="0" err="1" smtClean="0">
                <a:solidFill>
                  <a:schemeClr val="tx1"/>
                </a:solidFill>
                <a:latin typeface="+mn-lt"/>
                <a:ea typeface="+mn-ea"/>
                <a:cs typeface="+mn-cs"/>
              </a:rPr>
              <a:t>choeur</a:t>
            </a:r>
            <a:r>
              <a:rPr lang="fr-FR" sz="1200" b="0" i="0" u="none" strike="noStrike" kern="1200" baseline="0" dirty="0" smtClean="0">
                <a:solidFill>
                  <a:schemeClr val="tx1"/>
                </a:solidFill>
                <a:latin typeface="+mn-lt"/>
                <a:ea typeface="+mn-ea"/>
                <a:cs typeface="+mn-cs"/>
              </a:rPr>
              <a:t>, après préparation. La lecture</a:t>
            </a:r>
          </a:p>
          <a:p>
            <a:r>
              <a:rPr lang="fr-FR" sz="1200" b="0" i="0" u="none" strike="noStrike" kern="1200" baseline="0" dirty="0" smtClean="0">
                <a:solidFill>
                  <a:schemeClr val="tx1"/>
                </a:solidFill>
                <a:latin typeface="+mn-lt"/>
                <a:ea typeface="+mn-ea"/>
                <a:cs typeface="+mn-cs"/>
              </a:rPr>
              <a:t>à l’unisson convient particulièrement aux élèves timides ou en difficulté qui</a:t>
            </a:r>
          </a:p>
          <a:p>
            <a:r>
              <a:rPr lang="fr-FR" sz="1200" b="0" i="0" u="none" strike="noStrike" kern="1200" baseline="0" dirty="0" smtClean="0">
                <a:solidFill>
                  <a:schemeClr val="tx1"/>
                </a:solidFill>
                <a:latin typeface="+mn-lt"/>
                <a:ea typeface="+mn-ea"/>
                <a:cs typeface="+mn-cs"/>
              </a:rPr>
              <a:t>ont besoin de développer la confiance en soi. Ils se sentent plus à l’aise en étant</a:t>
            </a:r>
          </a:p>
          <a:p>
            <a:r>
              <a:rPr lang="fr-FR" sz="1200" b="0" i="0" u="none" strike="noStrike" kern="1200" baseline="0" dirty="0" smtClean="0">
                <a:solidFill>
                  <a:schemeClr val="tx1"/>
                </a:solidFill>
                <a:latin typeface="+mn-lt"/>
                <a:ea typeface="+mn-ea"/>
                <a:cs typeface="+mn-cs"/>
              </a:rPr>
              <a:t>portés par le groupe ;</a:t>
            </a:r>
          </a:p>
          <a:p>
            <a:r>
              <a:rPr lang="fr-FR" sz="1200" b="0" i="0" u="none" strike="noStrike" kern="1200" baseline="0" dirty="0" smtClean="0">
                <a:solidFill>
                  <a:schemeClr val="tx1"/>
                </a:solidFill>
                <a:latin typeface="+mn-lt"/>
                <a:ea typeface="+mn-ea"/>
                <a:cs typeface="+mn-cs"/>
              </a:rPr>
              <a:t>- une </a:t>
            </a:r>
            <a:r>
              <a:rPr lang="fr-FR" sz="1200" b="1" i="0" u="none" strike="noStrike" kern="1200" baseline="0" dirty="0" smtClean="0">
                <a:solidFill>
                  <a:schemeClr val="tx1"/>
                </a:solidFill>
                <a:latin typeface="+mn-lt"/>
                <a:ea typeface="+mn-ea"/>
                <a:cs typeface="+mn-cs"/>
              </a:rPr>
              <a:t>lecture en écho </a:t>
            </a:r>
            <a:r>
              <a:rPr lang="fr-FR" sz="1200" b="0" i="0" u="none" strike="noStrike" kern="1200" baseline="0" dirty="0" smtClean="0">
                <a:solidFill>
                  <a:schemeClr val="tx1"/>
                </a:solidFill>
                <a:latin typeface="+mn-lt"/>
                <a:ea typeface="+mn-ea"/>
                <a:cs typeface="+mn-cs"/>
              </a:rPr>
              <a:t>où </a:t>
            </a:r>
            <a:r>
              <a:rPr lang="fr-FR" sz="1200" b="1" i="0" u="none" strike="noStrike" kern="1200" baseline="0" dirty="0" smtClean="0">
                <a:solidFill>
                  <a:schemeClr val="tx1"/>
                </a:solidFill>
                <a:latin typeface="+mn-lt"/>
                <a:ea typeface="+mn-ea"/>
                <a:cs typeface="+mn-cs"/>
              </a:rPr>
              <a:t>les élèves répètent chaque phrase lue à tour de rôle </a:t>
            </a:r>
            <a:r>
              <a:rPr lang="fr-FR" sz="1200" b="0" i="0" u="none" strike="noStrike" kern="1200" baseline="0" dirty="0" smtClean="0">
                <a:solidFill>
                  <a:schemeClr val="tx1"/>
                </a:solidFill>
                <a:latin typeface="+mn-lt"/>
                <a:ea typeface="+mn-ea"/>
                <a:cs typeface="+mn-cs"/>
              </a:rPr>
              <a:t>à</a:t>
            </a:r>
          </a:p>
          <a:p>
            <a:r>
              <a:rPr lang="fr-FR" sz="1200" b="0" i="0" u="none" strike="noStrike" kern="1200" baseline="0" dirty="0" smtClean="0">
                <a:solidFill>
                  <a:schemeClr val="tx1"/>
                </a:solidFill>
                <a:latin typeface="+mn-lt"/>
                <a:ea typeface="+mn-ea"/>
                <a:cs typeface="+mn-cs"/>
              </a:rPr>
              <a:t>mesure qu’un élève ou que le professeur les lit. Ces phrases peuvent être lues</a:t>
            </a:r>
          </a:p>
          <a:p>
            <a:r>
              <a:rPr lang="fr-FR" sz="1200" b="0" i="0" u="none" strike="noStrike" kern="1200" baseline="0" dirty="0" smtClean="0">
                <a:solidFill>
                  <a:schemeClr val="tx1"/>
                </a:solidFill>
                <a:latin typeface="+mn-lt"/>
                <a:ea typeface="+mn-ea"/>
                <a:cs typeface="+mn-cs"/>
              </a:rPr>
              <a:t>à une vitesse légèrement supérieure à celle des élèves afin de les entraîner dans</a:t>
            </a:r>
          </a:p>
          <a:p>
            <a:r>
              <a:rPr lang="fr-FR" sz="1200" b="0" i="0" u="none" strike="noStrike" kern="1200" baseline="0" dirty="0" smtClean="0">
                <a:solidFill>
                  <a:schemeClr val="tx1"/>
                </a:solidFill>
                <a:latin typeface="+mn-lt"/>
                <a:ea typeface="+mn-ea"/>
                <a:cs typeface="+mn-cs"/>
              </a:rPr>
              <a:t>son sillage ;</a:t>
            </a:r>
          </a:p>
          <a:p>
            <a:r>
              <a:rPr lang="fr-FR" sz="1200" b="0" i="0" u="none" strike="noStrike" kern="1200" baseline="0" dirty="0" smtClean="0">
                <a:solidFill>
                  <a:schemeClr val="tx1"/>
                </a:solidFill>
                <a:latin typeface="+mn-lt"/>
                <a:ea typeface="+mn-ea"/>
                <a:cs typeface="+mn-cs"/>
              </a:rPr>
              <a:t>- une </a:t>
            </a:r>
            <a:r>
              <a:rPr lang="fr-FR" sz="1200" b="1" i="0" u="none" strike="noStrike" kern="1200" baseline="0" dirty="0" smtClean="0">
                <a:solidFill>
                  <a:schemeClr val="tx1"/>
                </a:solidFill>
                <a:latin typeface="+mn-lt"/>
                <a:ea typeface="+mn-ea"/>
                <a:cs typeface="+mn-cs"/>
              </a:rPr>
              <a:t>lecture orchestrée </a:t>
            </a:r>
            <a:r>
              <a:rPr lang="fr-FR" sz="1200" b="0" i="0" u="none" strike="noStrike" kern="1200" baseline="0" dirty="0" smtClean="0">
                <a:solidFill>
                  <a:schemeClr val="tx1"/>
                </a:solidFill>
                <a:latin typeface="+mn-lt"/>
                <a:ea typeface="+mn-ea"/>
                <a:cs typeface="+mn-cs"/>
              </a:rPr>
              <a:t>en partageant les phrases d’un texte à lire entre plusieurs</a:t>
            </a:r>
          </a:p>
          <a:p>
            <a:r>
              <a:rPr lang="fr-FR" sz="1200" b="0" i="0" u="none" strike="noStrike" kern="1200" baseline="0" dirty="0" smtClean="0">
                <a:solidFill>
                  <a:schemeClr val="tx1"/>
                </a:solidFill>
                <a:latin typeface="+mn-lt"/>
                <a:ea typeface="+mn-ea"/>
                <a:cs typeface="+mn-cs"/>
              </a:rPr>
              <a:t>groupes d’élèves. Ces phrases sont lues, après préparation, les unes après les</a:t>
            </a:r>
          </a:p>
          <a:p>
            <a:r>
              <a:rPr lang="fr-FR" sz="1200" b="0" i="0" u="none" strike="noStrike" kern="1200" baseline="0" dirty="0" smtClean="0">
                <a:solidFill>
                  <a:schemeClr val="tx1"/>
                </a:solidFill>
                <a:latin typeface="+mn-lt"/>
                <a:ea typeface="+mn-ea"/>
                <a:cs typeface="+mn-cs"/>
              </a:rPr>
              <a:t>autres, de manière à reconstituer le texte.</a:t>
            </a: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17</a:t>
            </a:fld>
            <a:endParaRPr lang="fr-FR"/>
          </a:p>
        </p:txBody>
      </p:sp>
    </p:spTree>
    <p:extLst>
      <p:ext uri="{BB962C8B-B14F-4D97-AF65-F5344CB8AC3E}">
        <p14:creationId xmlns:p14="http://schemas.microsoft.com/office/powerpoint/2010/main" val="16214362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spcBef>
                <a:spcPts val="1200"/>
              </a:spcBef>
              <a:spcAft>
                <a:spcPts val="1200"/>
              </a:spcAft>
            </a:pPr>
            <a:r>
              <a:rPr lang="fr-FR" sz="1200" dirty="0" smtClean="0">
                <a:solidFill>
                  <a:srgbClr val="7030A0"/>
                </a:solidFill>
              </a:rPr>
              <a:t>S’entrainer seul : à l’aide du </a:t>
            </a:r>
            <a:r>
              <a:rPr lang="fr-FR" sz="1200" b="1" dirty="0" err="1" smtClean="0">
                <a:solidFill>
                  <a:srgbClr val="7030A0"/>
                </a:solidFill>
              </a:rPr>
              <a:t>phonophone</a:t>
            </a:r>
            <a:r>
              <a:rPr lang="fr-FR" sz="1200" b="1" dirty="0" smtClean="0">
                <a:solidFill>
                  <a:srgbClr val="7030A0"/>
                </a:solidFill>
              </a:rPr>
              <a:t> (</a:t>
            </a:r>
            <a:r>
              <a:rPr lang="fr-FR" sz="1200" b="1" dirty="0" err="1" smtClean="0">
                <a:solidFill>
                  <a:srgbClr val="7030A0"/>
                </a:solidFill>
              </a:rPr>
              <a:t>phonic</a:t>
            </a:r>
            <a:r>
              <a:rPr lang="fr-FR" sz="1200" b="1" dirty="0" smtClean="0">
                <a:solidFill>
                  <a:srgbClr val="7030A0"/>
                </a:solidFill>
              </a:rPr>
              <a:t> phone, </a:t>
            </a:r>
            <a:r>
              <a:rPr lang="fr-FR" sz="1200" b="1" dirty="0" err="1" smtClean="0">
                <a:solidFill>
                  <a:srgbClr val="7030A0"/>
                </a:solidFill>
              </a:rPr>
              <a:t>chuchoti</a:t>
            </a:r>
            <a:r>
              <a:rPr lang="fr-FR" sz="1200" b="1" dirty="0" smtClean="0">
                <a:solidFill>
                  <a:srgbClr val="7030A0"/>
                </a:solidFill>
              </a:rPr>
              <a:t>/chuchota)</a:t>
            </a:r>
            <a:r>
              <a:rPr lang="fr-FR" sz="1200" dirty="0" smtClean="0">
                <a:solidFill>
                  <a:srgbClr val="7030A0"/>
                </a:solidFill>
              </a:rPr>
              <a:t> par exemple. </a:t>
            </a:r>
          </a:p>
          <a:p>
            <a:pPr>
              <a:spcBef>
                <a:spcPts val="1200"/>
              </a:spcBef>
              <a:spcAft>
                <a:spcPts val="1200"/>
              </a:spcAft>
            </a:pPr>
            <a:r>
              <a:rPr lang="fr-FR" sz="1200" dirty="0" smtClean="0">
                <a:solidFill>
                  <a:srgbClr val="7030A0"/>
                </a:solidFill>
              </a:rPr>
              <a:t>S’entrainer à </a:t>
            </a:r>
            <a:r>
              <a:rPr lang="fr-FR" sz="1200" baseline="0" dirty="0" smtClean="0">
                <a:solidFill>
                  <a:srgbClr val="7030A0"/>
                </a:solidFill>
              </a:rPr>
              <a:t>deux</a:t>
            </a:r>
          </a:p>
          <a:p>
            <a:pPr>
              <a:spcBef>
                <a:spcPts val="1200"/>
              </a:spcBef>
              <a:spcAft>
                <a:spcPts val="1200"/>
              </a:spcAft>
            </a:pPr>
            <a:r>
              <a:rPr lang="fr-FR" sz="1200" dirty="0" smtClean="0">
                <a:solidFill>
                  <a:srgbClr val="7030A0"/>
                </a:solidFill>
              </a:rPr>
              <a:t>Présenter sa lecture : lectures partagées</a:t>
            </a:r>
          </a:p>
          <a:p>
            <a:pPr>
              <a:spcBef>
                <a:spcPts val="1200"/>
              </a:spcBef>
              <a:spcAft>
                <a:spcPts val="1200"/>
              </a:spcAft>
            </a:pPr>
            <a:endParaRPr lang="fr-FR" sz="1200" dirty="0" smtClean="0">
              <a:solidFill>
                <a:srgbClr val="7030A0"/>
              </a:solidFill>
            </a:endParaRPr>
          </a:p>
          <a:p>
            <a:pPr>
              <a:spcBef>
                <a:spcPts val="1200"/>
              </a:spcBef>
              <a:spcAft>
                <a:spcPts val="1200"/>
              </a:spcAft>
            </a:pPr>
            <a:r>
              <a:rPr lang="fr-FR" sz="1200" dirty="0" smtClean="0">
                <a:solidFill>
                  <a:srgbClr val="7030A0"/>
                </a:solidFill>
              </a:rPr>
              <a:t>Ne pas oublier les </a:t>
            </a:r>
            <a:r>
              <a:rPr lang="fr-FR" sz="1200" b="1" dirty="0" smtClean="0">
                <a:solidFill>
                  <a:srgbClr val="7030A0"/>
                </a:solidFill>
              </a:rPr>
              <a:t>outils numériques</a:t>
            </a:r>
          </a:p>
          <a:p>
            <a:endParaRPr lang="fr-FR" sz="1200"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18</a:t>
            </a:fld>
            <a:endParaRPr lang="fr-FR"/>
          </a:p>
        </p:txBody>
      </p:sp>
    </p:spTree>
    <p:extLst>
      <p:ext uri="{BB962C8B-B14F-4D97-AF65-F5344CB8AC3E}">
        <p14:creationId xmlns:p14="http://schemas.microsoft.com/office/powerpoint/2010/main" val="40433828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Inverser 2 et 3 ?</a:t>
            </a: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19</a:t>
            </a:fld>
            <a:endParaRPr lang="fr-FR"/>
          </a:p>
        </p:txBody>
      </p:sp>
    </p:spTree>
    <p:extLst>
      <p:ext uri="{BB962C8B-B14F-4D97-AF65-F5344CB8AC3E}">
        <p14:creationId xmlns:p14="http://schemas.microsoft.com/office/powerpoint/2010/main" val="1792777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Cette présentation est basée sur : </a:t>
            </a:r>
          </a:p>
          <a:p>
            <a:pPr marL="171450" indent="-171450">
              <a:buFont typeface="Arial" panose="020B0604020202020204" pitchFamily="34" charset="0"/>
              <a:buChar char="•"/>
            </a:pPr>
            <a:r>
              <a:rPr lang="fr-FR" baseline="0" dirty="0" smtClean="0"/>
              <a:t>Le guide rouge</a:t>
            </a:r>
          </a:p>
          <a:p>
            <a:pPr marL="171450" indent="-171450">
              <a:buFont typeface="Arial" panose="020B0604020202020204" pitchFamily="34" charset="0"/>
              <a:buChar char="•"/>
            </a:pPr>
            <a:r>
              <a:rPr lang="fr-FR" baseline="0" dirty="0" smtClean="0"/>
              <a:t>La fiche ressource cycle 2 : identifier les mots</a:t>
            </a:r>
          </a:p>
          <a:p>
            <a:pPr marL="171450" indent="-171450">
              <a:buFont typeface="Arial" panose="020B0604020202020204" pitchFamily="34" charset="0"/>
              <a:buChar char="•"/>
            </a:pPr>
            <a:r>
              <a:rPr lang="fr-FR" baseline="0" dirty="0" smtClean="0"/>
              <a:t>La fiche ressource cycle 3 : la fluidité de lecture (très utile également pour </a:t>
            </a:r>
            <a:r>
              <a:rPr lang="fr-FR" baseline="0" smtClean="0"/>
              <a:t>le cycle 2)</a:t>
            </a:r>
            <a:endParaRPr lang="fr-FR" baseline="0" dirty="0" smtClean="0"/>
          </a:p>
          <a:p>
            <a:pPr marL="171450" indent="-171450">
              <a:buFont typeface="Arial" panose="020B0604020202020204" pitchFamily="34" charset="0"/>
              <a:buChar char="•"/>
            </a:pPr>
            <a:endParaRPr lang="fr-FR" baseline="0" dirty="0" smtClean="0"/>
          </a:p>
          <a:p>
            <a:pPr marL="0" indent="0">
              <a:buFont typeface="Arial" panose="020B0604020202020204" pitchFamily="34" charset="0"/>
              <a:buNone/>
            </a:pPr>
            <a:r>
              <a:rPr lang="fr-FR" baseline="0" dirty="0" smtClean="0"/>
              <a:t>Des approches qui intègrent </a:t>
            </a:r>
            <a:r>
              <a:rPr lang="fr-FR" b="1" baseline="0" dirty="0" smtClean="0"/>
              <a:t>les apports des </a:t>
            </a:r>
            <a:r>
              <a:rPr lang="fr-FR" b="1" baseline="0" dirty="0" err="1" smtClean="0"/>
              <a:t>neuro-sciences</a:t>
            </a:r>
            <a:r>
              <a:rPr lang="fr-FR" b="1" baseline="0" dirty="0" smtClean="0"/>
              <a:t> </a:t>
            </a:r>
            <a:r>
              <a:rPr lang="fr-FR" baseline="0" dirty="0" smtClean="0"/>
              <a:t>aux acquis de la didactique de la lecture maintenant consolidés</a:t>
            </a:r>
          </a:p>
          <a:p>
            <a:endParaRPr lang="fr-FR" dirty="0"/>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2</a:t>
            </a:fld>
            <a:endParaRPr lang="fr-FR"/>
          </a:p>
        </p:txBody>
      </p:sp>
    </p:spTree>
    <p:extLst>
      <p:ext uri="{BB962C8B-B14F-4D97-AF65-F5344CB8AC3E}">
        <p14:creationId xmlns:p14="http://schemas.microsoft.com/office/powerpoint/2010/main" val="4714723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Acculturation par l’appropriation de structures syntaxiques et de lexique</a:t>
            </a:r>
          </a:p>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Faire varier les paramètres : articulation, débit, hauteur, intensité, rythme, etc.)</a:t>
            </a:r>
          </a:p>
          <a:p>
            <a:endParaRPr lang="fr-FR" sz="1200" b="0" i="0" u="none" strike="noStrike" kern="1200" baseline="0" dirty="0" smtClean="0">
              <a:solidFill>
                <a:schemeClr val="tx1"/>
              </a:solidFill>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20</a:t>
            </a:fld>
            <a:endParaRPr lang="fr-FR"/>
          </a:p>
        </p:txBody>
      </p:sp>
    </p:spTree>
    <p:extLst>
      <p:ext uri="{BB962C8B-B14F-4D97-AF65-F5344CB8AC3E}">
        <p14:creationId xmlns:p14="http://schemas.microsoft.com/office/powerpoint/2010/main" val="29765533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Pour l’élève, l’évaluation permet </a:t>
            </a:r>
            <a:r>
              <a:rPr lang="fr-FR" sz="1200" b="1" i="0" u="none" strike="noStrike" kern="1200" baseline="0" dirty="0" smtClean="0">
                <a:solidFill>
                  <a:schemeClr val="tx1"/>
                </a:solidFill>
                <a:latin typeface="+mn-lt"/>
                <a:ea typeface="+mn-ea"/>
                <a:cs typeface="+mn-cs"/>
              </a:rPr>
              <a:t>une distanciation sur l’acte de lire </a:t>
            </a:r>
            <a:r>
              <a:rPr lang="fr-FR" sz="1200" b="0" i="0" u="none" strike="noStrike" kern="1200" baseline="0" dirty="0" smtClean="0">
                <a:solidFill>
                  <a:schemeClr val="tx1"/>
                </a:solidFill>
                <a:latin typeface="+mn-lt"/>
                <a:ea typeface="+mn-ea"/>
                <a:cs typeface="+mn-cs"/>
              </a:rPr>
              <a:t>et offre </a:t>
            </a:r>
            <a:r>
              <a:rPr lang="fr-FR" sz="1200" b="1" i="0" u="none" strike="noStrike" kern="1200" baseline="0" dirty="0" smtClean="0">
                <a:solidFill>
                  <a:schemeClr val="tx1"/>
                </a:solidFill>
                <a:latin typeface="+mn-lt"/>
                <a:ea typeface="+mn-ea"/>
                <a:cs typeface="+mn-cs"/>
              </a:rPr>
              <a:t>un retour sur la performance</a:t>
            </a:r>
            <a:r>
              <a:rPr lang="fr-FR" sz="1200" b="0" i="0" u="none" strike="noStrike" kern="1200" baseline="0" dirty="0" smtClean="0">
                <a:solidFill>
                  <a:schemeClr val="tx1"/>
                </a:solidFill>
                <a:latin typeface="+mn-lt"/>
                <a:ea typeface="+mn-ea"/>
                <a:cs typeface="+mn-cs"/>
              </a:rPr>
              <a:t> au regard du projet de lecture initial. Qu’elle s’exerce individuellement ou collectivement, l’évaluation doit pouvoir </a:t>
            </a:r>
            <a:r>
              <a:rPr lang="fr-FR" sz="1200" b="1" i="0" u="none" strike="noStrike" kern="1200" baseline="0" dirty="0" smtClean="0">
                <a:solidFill>
                  <a:schemeClr val="tx1"/>
                </a:solidFill>
                <a:latin typeface="+mn-lt"/>
                <a:ea typeface="+mn-ea"/>
                <a:cs typeface="+mn-cs"/>
              </a:rPr>
              <a:t>orienter la suite du travail à engager</a:t>
            </a:r>
            <a:r>
              <a:rPr lang="fr-FR" sz="1200" b="0" i="0" u="none" strike="noStrike" kern="1200" baseline="0" dirty="0" smtClean="0">
                <a:solidFill>
                  <a:schemeClr val="tx1"/>
                </a:solidFill>
                <a:latin typeface="+mn-lt"/>
                <a:ea typeface="+mn-ea"/>
                <a:cs typeface="+mn-cs"/>
              </a:rPr>
              <a:t> pour répondre aux objectifs attendus. </a:t>
            </a:r>
            <a:r>
              <a:rPr lang="fr-FR" sz="1200" b="1" i="0" u="none" strike="noStrike" kern="1200" baseline="0" dirty="0" smtClean="0">
                <a:solidFill>
                  <a:schemeClr val="tx1"/>
                </a:solidFill>
                <a:latin typeface="+mn-lt"/>
                <a:ea typeface="+mn-ea"/>
                <a:cs typeface="+mn-cs"/>
              </a:rPr>
              <a:t>Des régulations systématiques</a:t>
            </a:r>
            <a:r>
              <a:rPr lang="fr-FR" sz="1200" b="0" i="0" u="none" strike="noStrike" kern="1200" baseline="0" dirty="0" smtClean="0">
                <a:solidFill>
                  <a:schemeClr val="tx1"/>
                </a:solidFill>
                <a:latin typeface="+mn-lt"/>
                <a:ea typeface="+mn-ea"/>
                <a:cs typeface="+mn-cs"/>
              </a:rPr>
              <a:t>, guidées par le professeur, réalisées en autonomie et à l’aide des pairs, s’avèrent indispensables durant les temps d’entraînement pour aider l’élève à </a:t>
            </a:r>
            <a:r>
              <a:rPr lang="fr-FR" sz="1200" b="1" i="0" u="none" strike="noStrike" kern="1200" baseline="0" dirty="0" smtClean="0">
                <a:solidFill>
                  <a:schemeClr val="tx1"/>
                </a:solidFill>
                <a:latin typeface="+mn-lt"/>
                <a:ea typeface="+mn-ea"/>
                <a:cs typeface="+mn-cs"/>
              </a:rPr>
              <a:t>dépasser pas à pas les obstacles identifiés</a:t>
            </a:r>
            <a:r>
              <a:rPr lang="fr-FR" sz="1200" b="0" i="0" u="none" strike="noStrike" kern="1200" baseline="0" dirty="0" smtClean="0">
                <a:solidFill>
                  <a:schemeClr val="tx1"/>
                </a:solidFill>
                <a:latin typeface="+mn-lt"/>
                <a:ea typeface="+mn-ea"/>
                <a:cs typeface="+mn-cs"/>
              </a:rPr>
              <a:t> et le faire progresser de façon à le conduire à une restitution de qualité.</a:t>
            </a: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21</a:t>
            </a:fld>
            <a:endParaRPr lang="fr-FR"/>
          </a:p>
        </p:txBody>
      </p:sp>
    </p:spTree>
    <p:extLst>
      <p:ext uri="{BB962C8B-B14F-4D97-AF65-F5344CB8AC3E}">
        <p14:creationId xmlns:p14="http://schemas.microsoft.com/office/powerpoint/2010/main" val="40407508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Suite de la grille</a:t>
            </a: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22</a:t>
            </a:fld>
            <a:endParaRPr lang="fr-FR"/>
          </a:p>
        </p:txBody>
      </p:sp>
    </p:spTree>
    <p:extLst>
      <p:ext uri="{BB962C8B-B14F-4D97-AF65-F5344CB8AC3E}">
        <p14:creationId xmlns:p14="http://schemas.microsoft.com/office/powerpoint/2010/main" val="3222649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numéro de diapositive 6"/>
          <p:cNvSpPr txBox="1">
            <a:spLocks noGrp="1"/>
          </p:cNvSpPr>
          <p:nvPr>
            <p:ph type="sldNum" sz="quarter" idx="5"/>
          </p:nvPr>
        </p:nvSpPr>
        <p:spPr>
          <a:ln/>
        </p:spPr>
        <p:txBody>
          <a:bodyPr wrap="square" lIns="0" tIns="0" rIns="0" bIns="0" anchor="b" anchorCtr="0">
            <a:noAutofit/>
          </a:bodyPr>
          <a:lstStyle/>
          <a:p>
            <a:pPr lvl="0"/>
            <a:fld id="{DC9D767F-415B-4805-881E-D293C36CF635}" type="slidenum">
              <a:t>3</a:t>
            </a:fld>
            <a:endParaRPr lang="fr-FR"/>
          </a:p>
        </p:txBody>
      </p:sp>
      <p:sp>
        <p:nvSpPr>
          <p:cNvPr id="2" name="Espace réservé du numéro de diapositive 6"/>
          <p:cNvSpPr txBox="1"/>
          <p:nvPr/>
        </p:nvSpPr>
        <p:spPr>
          <a:xfrm>
            <a:off x="4282922" y="11102603"/>
            <a:ext cx="3283718" cy="583954"/>
          </a:xfrm>
          <a:prstGeom prst="rect">
            <a:avLst/>
          </a:prstGeom>
          <a:noFill/>
          <a:ln cap="flat">
            <a:noFill/>
          </a:ln>
        </p:spPr>
        <p:txBody>
          <a:bodyPr vert="horz" wrap="square" lIns="0" tIns="0" rIns="0" bIns="0" anchor="b" anchorCtr="0" compatLnSpc="0">
            <a:noAutofit/>
          </a:bodyPr>
          <a:lstStyle/>
          <a:p>
            <a:pPr algn="r" hangingPunct="0"/>
            <a:fld id="{7D198308-3241-4B70-B857-7CFA74F8B187}" type="slidenum">
              <a:pPr algn="r" hangingPunct="0"/>
              <a:t>3</a:t>
            </a:fld>
            <a:endParaRPr lang="fr-FR" sz="1500">
              <a:solidFill>
                <a:srgbClr val="000000"/>
              </a:solidFill>
              <a:latin typeface="Times New Roman" pitchFamily="18"/>
              <a:ea typeface="Segoe UI" pitchFamily="2"/>
              <a:cs typeface="Tahoma" pitchFamily="2"/>
            </a:endParaRPr>
          </a:p>
        </p:txBody>
      </p:sp>
      <p:sp>
        <p:nvSpPr>
          <p:cNvPr id="3" name="Espace réservé de l'image des diapositives 1"/>
          <p:cNvSpPr>
            <a:spLocks noGrp="1" noRot="1" noChangeAspect="1" noResize="1"/>
          </p:cNvSpPr>
          <p:nvPr>
            <p:ph type="sldImg"/>
          </p:nvPr>
        </p:nvSpPr>
        <p:spPr>
          <a:xfrm>
            <a:off x="0" y="889000"/>
            <a:ext cx="0" cy="0"/>
          </a:xfrm>
          <a:solidFill>
            <a:srgbClr val="4472C4"/>
          </a:solidFill>
          <a:ln w="12600" cap="flat">
            <a:solidFill>
              <a:srgbClr val="2F528F"/>
            </a:solidFill>
            <a:prstDash val="solid"/>
            <a:miter/>
          </a:ln>
        </p:spPr>
      </p:sp>
      <p:sp>
        <p:nvSpPr>
          <p:cNvPr id="4" name="Espace réservé des notes 2"/>
          <p:cNvSpPr txBox="1">
            <a:spLocks noGrp="1"/>
          </p:cNvSpPr>
          <p:nvPr>
            <p:ph type="body" sz="quarter" idx="1"/>
          </p:nvPr>
        </p:nvSpPr>
        <p:spPr>
          <a:xfrm>
            <a:off x="686435" y="4810046"/>
            <a:ext cx="5491480" cy="2313264"/>
          </a:xfrm>
        </p:spPr>
        <p:txBody>
          <a:bodyPr>
            <a:spAutoFit/>
          </a:bodyPr>
          <a:lstStyle/>
          <a:p>
            <a:r>
              <a:rPr lang="fr-FR" dirty="0" smtClean="0"/>
              <a:t>Une formule simple pour faire</a:t>
            </a:r>
            <a:r>
              <a:rPr lang="fr-FR" baseline="0" dirty="0" smtClean="0"/>
              <a:t> le point et montrer ce qu’il faut proposer en classe. Elle </a:t>
            </a:r>
            <a:r>
              <a:rPr lang="fr-FR" dirty="0" smtClean="0"/>
              <a:t>résume l’interaction entre le décodage et la compréhension. C’est une relation multiplicative : la compréhension de l’écrit, c’est le produit de la reconnaissance des mots écrits et de la compréhension orale des mêmes mots, des phrases et des textes qu’ils composent.</a:t>
            </a:r>
          </a:p>
          <a:p>
            <a:endParaRPr lang="fr-FR" dirty="0" smtClean="0"/>
          </a:p>
          <a:p>
            <a:r>
              <a:rPr lang="fr-FR" dirty="0" smtClean="0"/>
              <a:t>Deux</a:t>
            </a:r>
            <a:r>
              <a:rPr lang="fr-FR" baseline="0" dirty="0" smtClean="0"/>
              <a:t> axes importants en CE1 :</a:t>
            </a:r>
          </a:p>
          <a:p>
            <a:r>
              <a:rPr lang="fr-FR" baseline="0" dirty="0" smtClean="0">
                <a:latin typeface="Calibri" panose="020F0502020204030204" pitchFamily="34" charset="0"/>
              </a:rPr>
              <a:t>→ travail sur la maîtrise du langage oral, enrichissement du vocabulaire (domaines disciplinaires et culturels)</a:t>
            </a:r>
          </a:p>
          <a:p>
            <a:r>
              <a:rPr lang="fr-FR" baseline="0" dirty="0" smtClean="0">
                <a:latin typeface="Calibri" panose="020F0502020204030204" pitchFamily="34" charset="0"/>
              </a:rPr>
              <a:t>→ travail sur le déchiffrage, en consolidant les acquis du CP en faisant un retour sur les graphèmes complexes</a:t>
            </a:r>
          </a:p>
        </p:txBody>
      </p:sp>
    </p:spTree>
    <p:extLst>
      <p:ext uri="{BB962C8B-B14F-4D97-AF65-F5344CB8AC3E}">
        <p14:creationId xmlns:p14="http://schemas.microsoft.com/office/powerpoint/2010/main" val="1832176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panose="020B0604020202020204" pitchFamily="34" charset="0"/>
              <a:buNone/>
            </a:pPr>
            <a:r>
              <a:rPr lang="fr-FR" sz="1200" i="0" dirty="0" smtClean="0">
                <a:latin typeface="Calibri" panose="020F0502020204030204" pitchFamily="34" charset="0"/>
              </a:rPr>
              <a:t>→ </a:t>
            </a:r>
            <a:r>
              <a:rPr lang="fr-FR" sz="1200" b="0" i="0" u="none" strike="noStrike" kern="1200" baseline="0" dirty="0" smtClean="0">
                <a:solidFill>
                  <a:schemeClr val="tx1"/>
                </a:solidFill>
                <a:latin typeface="+mn-lt"/>
                <a:ea typeface="+mn-ea"/>
                <a:cs typeface="+mn-cs"/>
              </a:rPr>
              <a:t>Pour comprendre les mots écrits que l’on a sous les yeux, il faut les décoder, afin de retrouver la connaissance orale que l’on possède de ces mots. </a:t>
            </a:r>
            <a:r>
              <a:rPr lang="fr-FR" sz="1200" b="1" i="0" u="none" strike="noStrike" kern="1200" baseline="0" dirty="0" smtClean="0">
                <a:solidFill>
                  <a:schemeClr val="tx1"/>
                </a:solidFill>
                <a:latin typeface="+mn-lt"/>
                <a:ea typeface="+mn-ea"/>
                <a:cs typeface="+mn-cs"/>
              </a:rPr>
              <a:t>Les mots lus sont alors traités comme des mots entendus</a:t>
            </a:r>
          </a:p>
          <a:p>
            <a:r>
              <a:rPr lang="fr-FR" sz="1200" i="0" dirty="0" smtClean="0">
                <a:latin typeface="Calibri" panose="020F0502020204030204" pitchFamily="34" charset="0"/>
              </a:rPr>
              <a:t>→ </a:t>
            </a:r>
            <a:r>
              <a:rPr lang="fr-FR" sz="1200" b="1" i="0" u="none" strike="noStrike" kern="1200" baseline="0" dirty="0" smtClean="0">
                <a:solidFill>
                  <a:schemeClr val="tx1"/>
                </a:solidFill>
                <a:latin typeface="+mn-lt"/>
                <a:ea typeface="+mn-ea"/>
                <a:cs typeface="+mn-cs"/>
              </a:rPr>
              <a:t>La voie directe</a:t>
            </a:r>
            <a:r>
              <a:rPr lang="fr-FR" sz="1200" b="0" i="0" u="none" strike="noStrike" kern="1200" baseline="0" dirty="0" smtClean="0">
                <a:solidFill>
                  <a:schemeClr val="tx1"/>
                </a:solidFill>
                <a:latin typeface="+mn-lt"/>
                <a:ea typeface="+mn-ea"/>
                <a:cs typeface="+mn-cs"/>
              </a:rPr>
              <a:t> : obtenue lorsque l’automatisation est en place. Elle permet </a:t>
            </a:r>
            <a:r>
              <a:rPr lang="fr-FR" sz="1200" b="1" i="0" u="none" strike="noStrike" kern="1200" baseline="0" dirty="0" smtClean="0">
                <a:solidFill>
                  <a:schemeClr val="tx1"/>
                </a:solidFill>
                <a:latin typeface="+mn-lt"/>
                <a:ea typeface="+mn-ea"/>
                <a:cs typeface="+mn-cs"/>
              </a:rPr>
              <a:t>d’entrer directement dans le sens des mots grâce au repérage, rapide </a:t>
            </a:r>
            <a:r>
              <a:rPr lang="fr-FR" sz="1200" b="0" i="0" u="none" strike="noStrike" kern="1200" baseline="0" dirty="0" smtClean="0">
                <a:solidFill>
                  <a:schemeClr val="tx1"/>
                </a:solidFill>
                <a:latin typeface="+mn-lt"/>
                <a:ea typeface="+mn-ea"/>
                <a:cs typeface="+mn-cs"/>
              </a:rPr>
              <a:t>et devenu familier, de leur orthographe et de leur sens.</a:t>
            </a:r>
            <a:r>
              <a:rPr lang="fr-FR" sz="1200" i="0" dirty="0" smtClean="0"/>
              <a:t>  En fin de CP, les élèves devraient lire au</a:t>
            </a:r>
            <a:r>
              <a:rPr lang="fr-FR" sz="1200" i="0" baseline="0" dirty="0" smtClean="0"/>
              <a:t> moins 50 mots par minute</a:t>
            </a:r>
            <a:endParaRPr lang="fr-FR" sz="1200" i="0" dirty="0" smtClean="0"/>
          </a:p>
          <a:p>
            <a:r>
              <a:rPr lang="fr-FR" sz="1200" i="0" dirty="0" smtClean="0">
                <a:latin typeface="Calibri" panose="020F0502020204030204" pitchFamily="34" charset="0"/>
              </a:rPr>
              <a:t>→</a:t>
            </a:r>
            <a:r>
              <a:rPr lang="fr-FR" sz="1200" b="0" i="0" u="none" strike="noStrike" kern="1200" baseline="0" dirty="0" smtClean="0">
                <a:solidFill>
                  <a:schemeClr val="tx1"/>
                </a:solidFill>
                <a:latin typeface="+mn-lt"/>
                <a:ea typeface="+mn-ea"/>
                <a:cs typeface="+mn-cs"/>
              </a:rPr>
              <a:t> Lorsque l’on est surentraîné, on a l’impression d’une reconnaissance globale des mots, mais </a:t>
            </a:r>
            <a:r>
              <a:rPr lang="fr-FR" sz="1200" b="1" i="0" u="none" strike="noStrike" kern="1200" baseline="0" dirty="0" smtClean="0">
                <a:solidFill>
                  <a:schemeClr val="tx1"/>
                </a:solidFill>
                <a:latin typeface="+mn-lt"/>
                <a:ea typeface="+mn-ea"/>
                <a:cs typeface="+mn-cs"/>
              </a:rPr>
              <a:t>cette illusion est trompeuse </a:t>
            </a:r>
            <a:r>
              <a:rPr lang="fr-FR" sz="1200" b="0" i="0" u="none" strike="noStrike" kern="1200" baseline="0" dirty="0" smtClean="0">
                <a:solidFill>
                  <a:schemeClr val="tx1"/>
                </a:solidFill>
                <a:latin typeface="+mn-lt"/>
                <a:ea typeface="+mn-ea"/>
                <a:cs typeface="+mn-cs"/>
              </a:rPr>
              <a:t>: les lettres sont traitées en parallèle, mais il n’en reste pas moins qu’elles sont toutes traitées.</a:t>
            </a:r>
            <a:r>
              <a:rPr lang="fr-FR" sz="1300" b="0" i="0" u="none" strike="noStrike" kern="1200" baseline="0" dirty="0">
                <a:solidFill>
                  <a:schemeClr val="tx1"/>
                </a:solidFill>
                <a:latin typeface="+mn-lt"/>
                <a:ea typeface="+mn-ea"/>
                <a:cs typeface="+mn-cs"/>
              </a:rPr>
              <a:t> </a:t>
            </a:r>
            <a:endParaRPr lang="fr-FR" sz="1300" b="0" i="0" u="none" strike="noStrike" kern="1200" baseline="0" dirty="0" smtClean="0">
              <a:solidFill>
                <a:schemeClr val="tx1"/>
              </a:solidFill>
              <a:latin typeface="+mn-lt"/>
              <a:ea typeface="+mn-ea"/>
              <a:cs typeface="+mn-cs"/>
            </a:endParaRPr>
          </a:p>
          <a:p>
            <a:r>
              <a:rPr lang="fr-FR" sz="1300" b="0" i="0" u="none" strike="noStrike" kern="1200" baseline="0" dirty="0" smtClean="0">
                <a:solidFill>
                  <a:schemeClr val="tx1"/>
                </a:solidFill>
                <a:latin typeface="+mn-lt"/>
                <a:ea typeface="+mn-ea"/>
                <a:cs typeface="+mn-cs"/>
              </a:rPr>
              <a:t>Insister sur l’importance de la </a:t>
            </a:r>
            <a:r>
              <a:rPr lang="fr-FR" sz="1300" b="1" i="0" u="none" strike="noStrike" kern="1200" baseline="0" dirty="0" smtClean="0">
                <a:solidFill>
                  <a:schemeClr val="tx1"/>
                </a:solidFill>
                <a:latin typeface="+mn-lt"/>
                <a:ea typeface="+mn-ea"/>
                <a:cs typeface="+mn-cs"/>
              </a:rPr>
              <a:t>concentration sur la voie syllabique</a:t>
            </a:r>
            <a:r>
              <a:rPr lang="fr-FR" sz="1300" b="0" i="0" u="none" strike="noStrike" kern="1200" baseline="0" dirty="0" smtClean="0">
                <a:solidFill>
                  <a:schemeClr val="tx1"/>
                </a:solidFill>
                <a:latin typeface="+mn-lt"/>
                <a:ea typeface="+mn-ea"/>
                <a:cs typeface="+mn-cs"/>
              </a:rPr>
              <a:t>, en particulier en début de CP mais ensuite tant que l’aisance n’est pas acquise.</a:t>
            </a:r>
          </a:p>
          <a:p>
            <a:endParaRPr lang="fr-FR" sz="1300" b="0" i="1" u="none" strike="noStrike" kern="1200" baseline="0" dirty="0" smtClean="0">
              <a:solidFill>
                <a:schemeClr val="tx1"/>
              </a:solidFill>
              <a:latin typeface="+mn-lt"/>
              <a:ea typeface="+mn-ea"/>
              <a:cs typeface="+mn-cs"/>
            </a:endParaRPr>
          </a:p>
          <a:p>
            <a:r>
              <a:rPr lang="fr-FR" sz="1300" b="0" i="1" u="none" strike="noStrike" kern="1200" baseline="0" dirty="0" smtClean="0">
                <a:solidFill>
                  <a:schemeClr val="tx1"/>
                </a:solidFill>
                <a:latin typeface="+mn-lt"/>
                <a:ea typeface="+mn-ea"/>
                <a:cs typeface="+mn-cs"/>
              </a:rPr>
              <a:t>Il y a des implications sur les activités à proposer (</a:t>
            </a:r>
            <a:r>
              <a:rPr lang="fr-FR" sz="1300" b="0" i="1" u="none" strike="noStrike" kern="1200" baseline="0" dirty="0" err="1" smtClean="0">
                <a:solidFill>
                  <a:schemeClr val="tx1"/>
                </a:solidFill>
                <a:latin typeface="+mn-lt"/>
                <a:ea typeface="+mn-ea"/>
                <a:cs typeface="+mn-cs"/>
              </a:rPr>
              <a:t>cf</a:t>
            </a:r>
            <a:r>
              <a:rPr lang="fr-FR" sz="1300" b="0" i="1" u="none" strike="noStrike" kern="1200" baseline="0" dirty="0" smtClean="0">
                <a:solidFill>
                  <a:schemeClr val="tx1"/>
                </a:solidFill>
                <a:latin typeface="+mn-lt"/>
                <a:ea typeface="+mn-ea"/>
                <a:cs typeface="+mn-cs"/>
              </a:rPr>
              <a:t> diapo suivante)</a:t>
            </a:r>
            <a:endParaRPr lang="fr-FR" sz="1200" i="1" dirty="0" smtClean="0">
              <a:latin typeface="Calibri" panose="020F0502020204030204" pitchFamily="34" charset="0"/>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4</a:t>
            </a:fld>
            <a:endParaRPr lang="fr-FR"/>
          </a:p>
        </p:txBody>
      </p:sp>
    </p:spTree>
    <p:extLst>
      <p:ext uri="{BB962C8B-B14F-4D97-AF65-F5344CB8AC3E}">
        <p14:creationId xmlns:p14="http://schemas.microsoft.com/office/powerpoint/2010/main" val="565111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i="0" dirty="0" smtClean="0">
                <a:latin typeface="Calibri" panose="020F0502020204030204" pitchFamily="34" charset="0"/>
              </a:rPr>
              <a:t>Deux</a:t>
            </a:r>
            <a:r>
              <a:rPr lang="fr-FR" sz="1200" i="0" baseline="0" dirty="0" smtClean="0">
                <a:latin typeface="Calibri" panose="020F0502020204030204" pitchFamily="34" charset="0"/>
              </a:rPr>
              <a:t> moyens complémentaires pour consolider le déchiffrage </a:t>
            </a:r>
          </a:p>
          <a:p>
            <a:r>
              <a:rPr lang="fr-FR" sz="1200" i="0" dirty="0" smtClean="0">
                <a:latin typeface="Calibri" panose="020F0502020204030204" pitchFamily="34" charset="0"/>
              </a:rPr>
              <a:t>→ permettent de </a:t>
            </a:r>
            <a:r>
              <a:rPr lang="fr-FR" sz="1200" b="1" i="0" dirty="0" smtClean="0">
                <a:latin typeface="Calibri" panose="020F0502020204030204" pitchFamily="34" charset="0"/>
              </a:rPr>
              <a:t>réviser et de mémoriser le</a:t>
            </a:r>
            <a:r>
              <a:rPr lang="fr-FR" sz="1200" b="1" i="0" baseline="0" dirty="0" smtClean="0">
                <a:latin typeface="Calibri" panose="020F0502020204030204" pitchFamily="34" charset="0"/>
              </a:rPr>
              <a:t>s</a:t>
            </a:r>
            <a:r>
              <a:rPr lang="fr-FR" sz="1200" b="1" i="0" dirty="0" smtClean="0">
                <a:latin typeface="Calibri" panose="020F0502020204030204" pitchFamily="34" charset="0"/>
              </a:rPr>
              <a:t> graphèmes complexes</a:t>
            </a:r>
          </a:p>
          <a:p>
            <a:r>
              <a:rPr lang="fr-FR" sz="1200" i="0" dirty="0" smtClean="0">
                <a:latin typeface="Calibri" panose="020F0502020204030204" pitchFamily="34" charset="0"/>
              </a:rPr>
              <a:t>→ permettent</a:t>
            </a:r>
            <a:r>
              <a:rPr lang="fr-FR" sz="1200" i="0" baseline="0" dirty="0" smtClean="0">
                <a:latin typeface="Calibri" panose="020F0502020204030204" pitchFamily="34" charset="0"/>
              </a:rPr>
              <a:t> </a:t>
            </a:r>
            <a:r>
              <a:rPr lang="fr-FR" sz="1200" b="1" i="0" baseline="0" dirty="0" smtClean="0">
                <a:latin typeface="Calibri" panose="020F0502020204030204" pitchFamily="34" charset="0"/>
              </a:rPr>
              <a:t>d’apprendre à repérer les marqueurs morphologiques </a:t>
            </a:r>
            <a:r>
              <a:rPr lang="fr-FR" sz="1200" i="0" baseline="0" dirty="0" smtClean="0">
                <a:latin typeface="Calibri" panose="020F0502020204030204" pitchFamily="34" charset="0"/>
              </a:rPr>
              <a:t>(</a:t>
            </a:r>
            <a:r>
              <a:rPr lang="fr-FR" sz="1200" b="0" i="0" u="none" strike="noStrike" kern="1200" baseline="0" dirty="0" smtClean="0">
                <a:solidFill>
                  <a:schemeClr val="tx1"/>
                </a:solidFill>
                <a:latin typeface="+mn-lt"/>
                <a:ea typeface="+mn-ea"/>
                <a:cs typeface="+mn-cs"/>
              </a:rPr>
              <a:t>lettres muettes)  :</a:t>
            </a: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dans les accords de genre comme dans </a:t>
            </a:r>
            <a:r>
              <a:rPr lang="fr-FR" sz="1200" b="0" i="1" u="none" strike="noStrike" kern="1200" baseline="0" dirty="0" smtClean="0">
                <a:solidFill>
                  <a:schemeClr val="tx1"/>
                </a:solidFill>
                <a:latin typeface="+mn-lt"/>
                <a:ea typeface="+mn-ea"/>
                <a:cs typeface="+mn-cs"/>
              </a:rPr>
              <a:t>grand/grande </a:t>
            </a:r>
            <a:r>
              <a:rPr lang="fr-FR" sz="1200" b="0" i="0" u="none" strike="noStrike" kern="1200" baseline="0" dirty="0" smtClean="0">
                <a:solidFill>
                  <a:schemeClr val="tx1"/>
                </a:solidFill>
                <a:latin typeface="+mn-lt"/>
                <a:ea typeface="+mn-ea"/>
                <a:cs typeface="+mn-cs"/>
              </a:rPr>
              <a:t>; </a:t>
            </a:r>
            <a:r>
              <a:rPr lang="fr-FR" sz="1200" b="0" i="1" u="none" strike="noStrike" kern="1200" baseline="0" dirty="0" smtClean="0">
                <a:solidFill>
                  <a:schemeClr val="tx1"/>
                </a:solidFill>
                <a:latin typeface="+mn-lt"/>
                <a:ea typeface="+mn-ea"/>
                <a:cs typeface="+mn-cs"/>
              </a:rPr>
              <a:t>fort/forte</a:t>
            </a:r>
            <a:r>
              <a:rPr lang="fr-FR" sz="1200" b="0" i="0" u="none" strike="noStrike" kern="1200" baseline="0" dirty="0" smtClean="0">
                <a:solidFill>
                  <a:schemeClr val="tx1"/>
                </a:solidFill>
                <a:latin typeface="+mn-lt"/>
                <a:ea typeface="+mn-ea"/>
                <a:cs typeface="+mn-cs"/>
              </a:rPr>
              <a:t>.</a:t>
            </a:r>
          </a:p>
          <a:p>
            <a:pPr marL="171450" indent="-171450">
              <a:buFont typeface="Arial" panose="020B0604020202020204" pitchFamily="34" charset="0"/>
              <a:buChar char="•"/>
            </a:pPr>
            <a:r>
              <a:rPr lang="fr-FR" sz="1200" b="0" i="0" u="none" strike="noStrike" kern="1200" baseline="0" dirty="0" smtClean="0">
                <a:solidFill>
                  <a:schemeClr val="tx1"/>
                </a:solidFill>
                <a:latin typeface="+mn-lt"/>
                <a:ea typeface="+mn-ea"/>
                <a:cs typeface="+mn-cs"/>
              </a:rPr>
              <a:t>dans les accords de nombre  (qui participent de la construction du sens : </a:t>
            </a:r>
            <a:r>
              <a:rPr lang="fr-FR" sz="1200" b="0" i="1" u="none" strike="noStrike" kern="1200" baseline="0" dirty="0" smtClean="0">
                <a:solidFill>
                  <a:schemeClr val="tx1"/>
                </a:solidFill>
                <a:latin typeface="+mn-lt"/>
                <a:ea typeface="+mn-ea"/>
                <a:cs typeface="+mn-cs"/>
              </a:rPr>
              <a:t>Petit/petits </a:t>
            </a:r>
            <a:r>
              <a:rPr lang="fr-FR" sz="1200" b="0" i="0" u="none" strike="noStrike" kern="1200" baseline="0" dirty="0" smtClean="0">
                <a:solidFill>
                  <a:schemeClr val="tx1"/>
                </a:solidFill>
                <a:latin typeface="+mn-lt"/>
                <a:ea typeface="+mn-ea"/>
                <a:cs typeface="+mn-cs"/>
              </a:rPr>
              <a:t>; </a:t>
            </a:r>
            <a:r>
              <a:rPr lang="fr-FR" sz="1200" b="0" i="1" u="none" strike="noStrike" kern="1200" baseline="0" dirty="0" smtClean="0">
                <a:solidFill>
                  <a:schemeClr val="tx1"/>
                </a:solidFill>
                <a:latin typeface="+mn-lt"/>
                <a:ea typeface="+mn-ea"/>
                <a:cs typeface="+mn-cs"/>
              </a:rPr>
              <a:t>bleu/bleue </a:t>
            </a:r>
            <a:r>
              <a:rPr lang="fr-FR" sz="1200" b="0" i="0" u="none" strike="noStrike" kern="1200" baseline="0" dirty="0" smtClean="0">
                <a:solidFill>
                  <a:schemeClr val="tx1"/>
                </a:solidFill>
                <a:latin typeface="+mn-lt"/>
                <a:ea typeface="+mn-ea"/>
                <a:cs typeface="+mn-cs"/>
              </a:rPr>
              <a:t>; </a:t>
            </a:r>
            <a:r>
              <a:rPr lang="fr-FR" sz="1200" b="0" i="1" u="none" strike="noStrike" kern="1200" baseline="0" dirty="0" smtClean="0">
                <a:solidFill>
                  <a:schemeClr val="tx1"/>
                </a:solidFill>
                <a:latin typeface="+mn-lt"/>
                <a:ea typeface="+mn-ea"/>
                <a:cs typeface="+mn-cs"/>
              </a:rPr>
              <a:t>ami/amie/amies </a:t>
            </a:r>
            <a:r>
              <a:rPr lang="fr-FR" sz="1200" b="0" i="0" u="none" strike="noStrike" kern="1200" baseline="0" dirty="0" smtClean="0">
                <a:solidFill>
                  <a:schemeClr val="tx1"/>
                </a:solidFill>
                <a:latin typeface="+mn-lt"/>
                <a:ea typeface="+mn-ea"/>
                <a:cs typeface="+mn-cs"/>
              </a:rPr>
              <a:t>; </a:t>
            </a:r>
            <a:r>
              <a:rPr lang="fr-FR" sz="1200" b="0" i="1" u="none" strike="noStrike" kern="1200" baseline="0" dirty="0" smtClean="0">
                <a:solidFill>
                  <a:schemeClr val="tx1"/>
                </a:solidFill>
                <a:latin typeface="+mn-lt"/>
                <a:ea typeface="+mn-ea"/>
                <a:cs typeface="+mn-cs"/>
              </a:rPr>
              <a:t>je lis/il lit </a:t>
            </a:r>
            <a:r>
              <a:rPr lang="fr-FR" sz="1200" b="0" i="0" u="none" strike="noStrike" kern="1200" baseline="0" dirty="0" smtClean="0">
                <a:solidFill>
                  <a:schemeClr val="tx1"/>
                </a:solidFill>
                <a:latin typeface="+mn-lt"/>
                <a:ea typeface="+mn-ea"/>
                <a:cs typeface="+mn-cs"/>
              </a:rPr>
              <a:t>; etc. </a:t>
            </a:r>
          </a:p>
          <a:p>
            <a:pPr marL="0" indent="0">
              <a:buFont typeface="Arial" panose="020B0604020202020204" pitchFamily="34" charset="0"/>
              <a:buNone/>
            </a:pPr>
            <a:r>
              <a:rPr lang="fr-FR" sz="1200" b="0" i="0" u="sng" strike="noStrike" kern="1200" baseline="0" dirty="0" smtClean="0">
                <a:solidFill>
                  <a:schemeClr val="tx1"/>
                </a:solidFill>
                <a:latin typeface="+mn-lt"/>
                <a:ea typeface="+mn-ea"/>
                <a:cs typeface="+mn-cs"/>
              </a:rPr>
              <a:t>Leur étude explicite en lien avec le déchiffrage </a:t>
            </a:r>
            <a:r>
              <a:rPr lang="fr-FR" sz="1200" b="0" i="0" u="none" strike="noStrike" kern="1200" baseline="0" dirty="0" smtClean="0">
                <a:solidFill>
                  <a:schemeClr val="tx1"/>
                </a:solidFill>
                <a:latin typeface="+mn-lt"/>
                <a:ea typeface="+mn-ea"/>
                <a:cs typeface="+mn-cs"/>
              </a:rPr>
              <a:t>est indispensable pour installer la compréhension de l’écrit par la prise de conscience du rôle essentiel qu’ils jouent dans tout texte</a:t>
            </a:r>
            <a:endParaRPr lang="fr-FR" sz="1200" i="1" dirty="0" smtClean="0">
              <a:latin typeface="Calibri" panose="020F0502020204030204" pitchFamily="34" charset="0"/>
            </a:endParaRPr>
          </a:p>
          <a:p>
            <a:pPr marL="0" indent="0">
              <a:buFont typeface="Arial" panose="020B0604020202020204" pitchFamily="34" charset="0"/>
              <a:buNone/>
            </a:pPr>
            <a:endParaRPr lang="fr-FR" sz="1200" i="1" dirty="0" smtClean="0">
              <a:latin typeface="Calibri" panose="020F0502020204030204" pitchFamily="34" charset="0"/>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5</a:t>
            </a:fld>
            <a:endParaRPr lang="fr-FR"/>
          </a:p>
        </p:txBody>
      </p:sp>
    </p:spTree>
    <p:extLst>
      <p:ext uri="{BB962C8B-B14F-4D97-AF65-F5344CB8AC3E}">
        <p14:creationId xmlns:p14="http://schemas.microsoft.com/office/powerpoint/2010/main" val="32430732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i="0" dirty="0" smtClean="0">
              <a:latin typeface="Calibri" panose="020F0502020204030204" pitchFamily="34" charset="0"/>
            </a:endParaRPr>
          </a:p>
          <a:p>
            <a:r>
              <a:rPr lang="fr-FR" sz="1200" b="0" i="0" u="none" strike="noStrike" kern="1200" baseline="0" dirty="0" smtClean="0">
                <a:solidFill>
                  <a:schemeClr val="tx1"/>
                </a:solidFill>
                <a:latin typeface="+mn-lt"/>
                <a:ea typeface="+mn-ea"/>
                <a:cs typeface="+mn-cs"/>
              </a:rPr>
              <a:t>Pour chaque graphème, s’entrainer avec </a:t>
            </a:r>
            <a:r>
              <a:rPr lang="fr-FR" sz="1200" b="1" i="0" u="none" strike="noStrike" kern="1200" baseline="0" dirty="0" smtClean="0">
                <a:solidFill>
                  <a:schemeClr val="tx1"/>
                </a:solidFill>
                <a:latin typeface="+mn-lt"/>
                <a:ea typeface="+mn-ea"/>
                <a:cs typeface="+mn-cs"/>
              </a:rPr>
              <a:t>des syllabes, des mots et des pseudo-mots</a:t>
            </a:r>
            <a:r>
              <a:rPr lang="fr-FR" sz="1200" b="0" i="0" u="none" strike="noStrike" kern="1200" baseline="0" dirty="0" smtClean="0">
                <a:solidFill>
                  <a:schemeClr val="tx1"/>
                </a:solidFill>
                <a:latin typeface="+mn-lt"/>
                <a:ea typeface="+mn-ea"/>
                <a:cs typeface="+mn-cs"/>
              </a:rPr>
              <a:t>.</a:t>
            </a:r>
          </a:p>
          <a:p>
            <a:r>
              <a:rPr lang="fr-FR" sz="1200" b="0" i="0" u="sng" strike="noStrike" kern="1200" baseline="0" dirty="0" smtClean="0">
                <a:solidFill>
                  <a:schemeClr val="tx1"/>
                </a:solidFill>
                <a:latin typeface="+mn-lt"/>
                <a:ea typeface="+mn-ea"/>
                <a:cs typeface="+mn-cs"/>
              </a:rPr>
              <a:t>S’entraîner avec des pseudo-mots est particulièrement efficace pour assurer un déchiffrage de qualité et déjouer toute tentative de reconnaissance globale.</a:t>
            </a:r>
          </a:p>
          <a:p>
            <a:r>
              <a:rPr lang="fr-FR" sz="1100" b="0" i="1" u="none" strike="noStrike" kern="1200" baseline="0" dirty="0" smtClean="0">
                <a:solidFill>
                  <a:schemeClr val="tx1"/>
                </a:solidFill>
                <a:latin typeface="+mn-lt"/>
                <a:ea typeface="+mn-ea"/>
                <a:cs typeface="+mn-cs"/>
              </a:rPr>
              <a:t>(On n’hésitera pas à espacer ces séances dans la journée, afin de laisser entre elles un temps de latence fructueux pour la mémoire.)</a:t>
            </a:r>
          </a:p>
          <a:p>
            <a:r>
              <a:rPr lang="fr-FR" sz="1200" b="0" i="0" u="none" strike="noStrike" kern="1200" baseline="0" dirty="0" smtClean="0">
                <a:solidFill>
                  <a:schemeClr val="tx1"/>
                </a:solidFill>
                <a:latin typeface="+mn-lt"/>
                <a:ea typeface="+mn-ea"/>
                <a:cs typeface="+mn-cs"/>
              </a:rPr>
              <a:t>La copie des syllabes et des mots accompagnera la lecture. </a:t>
            </a:r>
          </a:p>
          <a:p>
            <a:r>
              <a:rPr lang="fr-FR" sz="1200" b="0" i="0" u="none" strike="noStrike" kern="1200" baseline="0" dirty="0" smtClean="0">
                <a:solidFill>
                  <a:schemeClr val="tx1"/>
                </a:solidFill>
                <a:latin typeface="+mn-lt"/>
                <a:ea typeface="+mn-ea"/>
                <a:cs typeface="+mn-cs"/>
              </a:rPr>
              <a:t>Par contre, la dictée n’étant pas toujours praticable pour les syllabes (comment savoir comment s’écrit /</a:t>
            </a:r>
            <a:r>
              <a:rPr lang="fr-FR" sz="1200" b="0" i="0" u="none" strike="noStrike" kern="1200" baseline="0" dirty="0" err="1" smtClean="0">
                <a:solidFill>
                  <a:schemeClr val="tx1"/>
                </a:solidFill>
                <a:latin typeface="+mn-lt"/>
                <a:ea typeface="+mn-ea"/>
                <a:cs typeface="+mn-cs"/>
              </a:rPr>
              <a:t>ten</a:t>
            </a:r>
            <a:r>
              <a:rPr lang="fr-FR" sz="1200" b="0" i="0" u="none" strike="noStrike" kern="1200" baseline="0" dirty="0" smtClean="0">
                <a:solidFill>
                  <a:schemeClr val="tx1"/>
                </a:solidFill>
                <a:latin typeface="+mn-lt"/>
                <a:ea typeface="+mn-ea"/>
                <a:cs typeface="+mn-cs"/>
              </a:rPr>
              <a:t>/ ou /sin/ que l’on dicte ?), on la réservera dans certains cas plus volontiers aux mots. </a:t>
            </a:r>
          </a:p>
          <a:p>
            <a:r>
              <a:rPr lang="fr-FR" sz="1200" b="0" i="0" u="none" strike="noStrike" kern="1200" baseline="0" dirty="0" smtClean="0">
                <a:solidFill>
                  <a:schemeClr val="tx1"/>
                </a:solidFill>
                <a:latin typeface="+mn-lt"/>
                <a:ea typeface="+mn-ea"/>
                <a:cs typeface="+mn-cs"/>
              </a:rPr>
              <a:t>Comme pour toute activité d’écriture, </a:t>
            </a:r>
            <a:r>
              <a:rPr lang="fr-FR" sz="1200" b="1" i="0" u="none" strike="noStrike" kern="1200" baseline="0" dirty="0" smtClean="0">
                <a:solidFill>
                  <a:schemeClr val="tx1"/>
                </a:solidFill>
                <a:latin typeface="+mn-lt"/>
                <a:ea typeface="+mn-ea"/>
                <a:cs typeface="+mn-cs"/>
              </a:rPr>
              <a:t>on demandera aux élèves de prononcer ce qu’ils écrivent.</a:t>
            </a:r>
            <a:r>
              <a:rPr lang="fr-FR" sz="1200" b="0" i="0" u="none" strike="noStrike" kern="1200" baseline="0" dirty="0" smtClean="0">
                <a:solidFill>
                  <a:schemeClr val="tx1"/>
                </a:solidFill>
                <a:latin typeface="+mn-lt"/>
                <a:ea typeface="+mn-ea"/>
                <a:cs typeface="+mn-cs"/>
              </a:rPr>
              <a:t> ( En chuchotant)</a:t>
            </a:r>
            <a:r>
              <a:rPr lang="fr-FR" sz="1200" i="0" dirty="0" smtClean="0">
                <a:latin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i="0" dirty="0" smtClean="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i="0" dirty="0" err="1" smtClean="0">
                <a:latin typeface="Calibri" panose="020F0502020204030204" pitchFamily="34" charset="0"/>
              </a:rPr>
              <a:t>Cf</a:t>
            </a:r>
            <a:r>
              <a:rPr lang="fr-FR" sz="1200" i="0" dirty="0" smtClean="0">
                <a:latin typeface="Calibri" panose="020F0502020204030204" pitchFamily="34" charset="0"/>
              </a:rPr>
              <a:t> l’exemple de progression dans le guide CE1 : avec les graphèmes, les syllabes, des mots et des pseudo-mots </a:t>
            </a:r>
          </a:p>
          <a:p>
            <a:endParaRPr lang="fr-FR" sz="1200" i="0" dirty="0" smtClean="0">
              <a:latin typeface="Calibri" panose="020F0502020204030204" pitchFamily="34" charset="0"/>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6</a:t>
            </a:fld>
            <a:endParaRPr lang="fr-FR"/>
          </a:p>
        </p:txBody>
      </p:sp>
    </p:spTree>
    <p:extLst>
      <p:ext uri="{BB962C8B-B14F-4D97-AF65-F5344CB8AC3E}">
        <p14:creationId xmlns:p14="http://schemas.microsoft.com/office/powerpoint/2010/main" val="1016308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i="0" dirty="0" err="1" smtClean="0">
                <a:latin typeface="Calibri" panose="020F0502020204030204" pitchFamily="34" charset="0"/>
              </a:rPr>
              <a:t>Cf</a:t>
            </a:r>
            <a:r>
              <a:rPr lang="fr-FR" sz="1200" i="0" smtClean="0">
                <a:latin typeface="Calibri" panose="020F0502020204030204" pitchFamily="34" charset="0"/>
              </a:rPr>
              <a:t> l’exemple de progression dans le guide CE1 : avec les graphèmes, les syllabes, des mots et des pseudo-mots </a:t>
            </a:r>
          </a:p>
          <a:p>
            <a:endParaRPr lang="fr-F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7</a:t>
            </a:fld>
            <a:endParaRPr lang="fr-FR"/>
          </a:p>
        </p:txBody>
      </p:sp>
    </p:spTree>
    <p:extLst>
      <p:ext uri="{BB962C8B-B14F-4D97-AF65-F5344CB8AC3E}">
        <p14:creationId xmlns:p14="http://schemas.microsoft.com/office/powerpoint/2010/main" val="2030003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lvl="0" indent="0">
              <a:buFont typeface="Arial" panose="020B0604020202020204" pitchFamily="34" charset="0"/>
              <a:buNone/>
            </a:pPr>
            <a:r>
              <a:rPr lang="fr-FR" sz="1200" kern="1200" dirty="0" smtClean="0">
                <a:solidFill>
                  <a:schemeClr val="tx1"/>
                </a:solidFill>
                <a:effectLst/>
                <a:latin typeface="+mn-lt"/>
                <a:ea typeface="+mn-ea"/>
                <a:cs typeface="+mn-cs"/>
              </a:rPr>
              <a:t>De façon générale,</a:t>
            </a:r>
            <a:r>
              <a:rPr lang="fr-FR" sz="1200" kern="1200" baseline="0" dirty="0" smtClean="0">
                <a:solidFill>
                  <a:schemeClr val="tx1"/>
                </a:solidFill>
                <a:effectLst/>
                <a:latin typeface="+mn-lt"/>
                <a:ea typeface="+mn-ea"/>
                <a:cs typeface="+mn-cs"/>
              </a:rPr>
              <a:t> pour que l’erreur soit profitable :</a:t>
            </a:r>
          </a:p>
          <a:p>
            <a:pPr marL="0" lvl="0" indent="0">
              <a:buFont typeface="Arial" panose="020B0604020202020204" pitchFamily="34" charset="0"/>
              <a:buNone/>
            </a:pPr>
            <a:endParaRPr lang="fr-FR" sz="1200" kern="1200" baseline="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FR" sz="1200" b="1" kern="1200" dirty="0" smtClean="0">
                <a:solidFill>
                  <a:schemeClr val="tx1"/>
                </a:solidFill>
                <a:effectLst/>
                <a:latin typeface="+mn-lt"/>
                <a:ea typeface="+mn-ea"/>
                <a:cs typeface="+mn-cs"/>
              </a:rPr>
              <a:t>Retour</a:t>
            </a:r>
            <a:r>
              <a:rPr lang="fr-FR" sz="1200" b="1" kern="1200" baseline="0" dirty="0" smtClean="0">
                <a:solidFill>
                  <a:schemeClr val="tx1"/>
                </a:solidFill>
                <a:effectLst/>
                <a:latin typeface="+mn-lt"/>
                <a:ea typeface="+mn-ea"/>
                <a:cs typeface="+mn-cs"/>
              </a:rPr>
              <a:t> « à chaud » </a:t>
            </a:r>
            <a:r>
              <a:rPr lang="fr-FR" sz="1200" kern="1200" baseline="0" dirty="0" smtClean="0">
                <a:solidFill>
                  <a:schemeClr val="tx1"/>
                </a:solidFill>
                <a:effectLst/>
                <a:latin typeface="+mn-lt"/>
                <a:ea typeface="+mn-ea"/>
                <a:cs typeface="+mn-cs"/>
              </a:rPr>
              <a:t>sur l’erreur</a:t>
            </a:r>
            <a:endParaRPr lang="fr-FR"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FR" sz="1200" kern="1200" dirty="0" smtClean="0">
                <a:solidFill>
                  <a:schemeClr val="tx1"/>
                </a:solidFill>
                <a:effectLst/>
                <a:latin typeface="+mn-lt"/>
                <a:ea typeface="+mn-ea"/>
                <a:cs typeface="+mn-cs"/>
              </a:rPr>
              <a:t>Remarquer </a:t>
            </a:r>
            <a:r>
              <a:rPr lang="fr-FR" sz="1200" b="1" kern="1200" dirty="0" smtClean="0">
                <a:solidFill>
                  <a:schemeClr val="tx1"/>
                </a:solidFill>
                <a:effectLst/>
                <a:latin typeface="+mn-lt"/>
                <a:ea typeface="+mn-ea"/>
                <a:cs typeface="+mn-cs"/>
              </a:rPr>
              <a:t>la part de justesse dans </a:t>
            </a:r>
            <a:r>
              <a:rPr lang="fr-FR" sz="1200" b="1" kern="1200" dirty="0" smtClean="0">
                <a:solidFill>
                  <a:schemeClr val="tx1"/>
                </a:solidFill>
                <a:effectLst/>
                <a:latin typeface="+mn-lt"/>
                <a:ea typeface="+mn-ea"/>
                <a:cs typeface="+mn-cs"/>
              </a:rPr>
              <a:t>l’erreur </a:t>
            </a:r>
            <a:r>
              <a:rPr lang="fr-FR" sz="1200" kern="1200" dirty="0" smtClean="0">
                <a:solidFill>
                  <a:schemeClr val="tx1"/>
                </a:solidFill>
                <a:effectLst/>
                <a:latin typeface="+mn-lt"/>
                <a:ea typeface="+mn-ea"/>
                <a:cs typeface="+mn-cs"/>
              </a:rPr>
              <a:t>(</a:t>
            </a:r>
            <a:r>
              <a:rPr lang="fr-FR" sz="1200" kern="1200" dirty="0" err="1" smtClean="0">
                <a:solidFill>
                  <a:schemeClr val="tx1"/>
                </a:solidFill>
                <a:effectLst/>
                <a:latin typeface="+mn-lt"/>
                <a:ea typeface="+mn-ea"/>
                <a:cs typeface="+mn-cs"/>
              </a:rPr>
              <a:t>cf</a:t>
            </a:r>
            <a:r>
              <a:rPr lang="fr-FR" sz="1200" kern="1200" dirty="0" smtClean="0">
                <a:solidFill>
                  <a:schemeClr val="tx1"/>
                </a:solidFill>
                <a:effectLst/>
                <a:latin typeface="+mn-lt"/>
                <a:ea typeface="+mn-ea"/>
                <a:cs typeface="+mn-cs"/>
              </a:rPr>
              <a:t> posture</a:t>
            </a:r>
            <a:r>
              <a:rPr lang="fr-FR" sz="1200" kern="1200" baseline="0" dirty="0" smtClean="0">
                <a:solidFill>
                  <a:schemeClr val="tx1"/>
                </a:solidFill>
                <a:effectLst/>
                <a:latin typeface="+mn-lt"/>
                <a:ea typeface="+mn-ea"/>
                <a:cs typeface="+mn-cs"/>
              </a:rPr>
              <a:t> VIP de Mireille </a:t>
            </a:r>
            <a:r>
              <a:rPr lang="fr-FR" sz="1200" kern="1200" baseline="0" dirty="0" err="1" smtClean="0">
                <a:solidFill>
                  <a:schemeClr val="tx1"/>
                </a:solidFill>
                <a:effectLst/>
                <a:latin typeface="+mn-lt"/>
                <a:ea typeface="+mn-ea"/>
                <a:cs typeface="+mn-cs"/>
              </a:rPr>
              <a:t>Brigaudiot</a:t>
            </a:r>
            <a:r>
              <a:rPr lang="fr-FR" sz="1200" kern="1200" baseline="0" dirty="0" smtClean="0">
                <a:solidFill>
                  <a:schemeClr val="tx1"/>
                </a:solidFill>
                <a:effectLst/>
                <a:latin typeface="+mn-lt"/>
                <a:ea typeface="+mn-ea"/>
                <a:cs typeface="+mn-cs"/>
              </a:rPr>
              <a:t>)</a:t>
            </a:r>
            <a:endParaRPr lang="fr-FR" sz="1200" kern="1200" dirty="0" smtClean="0">
              <a:solidFill>
                <a:schemeClr val="tx1"/>
              </a:solidFill>
              <a:effectLst/>
              <a:latin typeface="+mn-lt"/>
              <a:ea typeface="+mn-ea"/>
              <a:cs typeface="+mn-cs"/>
            </a:endParaRPr>
          </a:p>
          <a:p>
            <a:pPr marL="171450" lvl="0" indent="-171450">
              <a:buFont typeface="Arial" panose="020B0604020202020204" pitchFamily="34" charset="0"/>
              <a:buChar char="•"/>
            </a:pPr>
            <a:r>
              <a:rPr lang="fr-FR" sz="1200" kern="1200" dirty="0" smtClean="0">
                <a:solidFill>
                  <a:schemeClr val="tx1"/>
                </a:solidFill>
                <a:effectLst/>
                <a:latin typeface="+mn-lt"/>
                <a:ea typeface="+mn-ea"/>
                <a:cs typeface="+mn-cs"/>
              </a:rPr>
              <a:t>Inciter à l’</a:t>
            </a:r>
            <a:r>
              <a:rPr lang="fr-FR" sz="1200" b="1" kern="1200" dirty="0" err="1" smtClean="0">
                <a:solidFill>
                  <a:schemeClr val="tx1"/>
                </a:solidFill>
                <a:effectLst/>
                <a:latin typeface="+mn-lt"/>
                <a:ea typeface="+mn-ea"/>
                <a:cs typeface="+mn-cs"/>
              </a:rPr>
              <a:t>auto-correction</a:t>
            </a:r>
            <a:endParaRPr lang="fr-FR" sz="1200" b="1" kern="1200" dirty="0" smtClean="0">
              <a:solidFill>
                <a:schemeClr val="tx1"/>
              </a:solidFill>
              <a:effectLst/>
              <a:latin typeface="+mn-lt"/>
              <a:ea typeface="+mn-ea"/>
              <a:cs typeface="+mn-cs"/>
            </a:endParaRPr>
          </a:p>
          <a:p>
            <a:pPr marL="171450" lvl="0" indent="-171450">
              <a:buFont typeface="Arial" panose="020B0604020202020204" pitchFamily="34" charset="0"/>
              <a:buChar char="•"/>
            </a:pPr>
            <a:endParaRPr lang="fr-FR" sz="1200" kern="1200" dirty="0" smtClean="0">
              <a:solidFill>
                <a:schemeClr val="tx1"/>
              </a:solidFill>
              <a:effectLst/>
              <a:latin typeface="+mn-lt"/>
              <a:ea typeface="+mn-ea"/>
              <a:cs typeface="+mn-cs"/>
            </a:endParaRPr>
          </a:p>
          <a:p>
            <a:pPr marL="0" lvl="0" indent="0">
              <a:buFont typeface="Arial" panose="020B0604020202020204" pitchFamily="34" charset="0"/>
              <a:buNone/>
            </a:pPr>
            <a:r>
              <a:rPr lang="fr-FR" sz="1200" i="1" kern="1200" dirty="0" smtClean="0">
                <a:solidFill>
                  <a:schemeClr val="tx1"/>
                </a:solidFill>
                <a:effectLst/>
                <a:latin typeface="Calibri" panose="020F0502020204030204" pitchFamily="34" charset="0"/>
                <a:ea typeface="+mn-ea"/>
                <a:cs typeface="+mn-cs"/>
              </a:rPr>
              <a:t>→ </a:t>
            </a:r>
            <a:r>
              <a:rPr lang="fr-FR" sz="1200" i="1" kern="1200" dirty="0" smtClean="0">
                <a:solidFill>
                  <a:schemeClr val="tx1"/>
                </a:solidFill>
                <a:effectLst/>
                <a:latin typeface="+mn-lt"/>
                <a:ea typeface="+mn-ea"/>
                <a:cs typeface="+mn-cs"/>
              </a:rPr>
              <a:t>Le </a:t>
            </a:r>
            <a:r>
              <a:rPr lang="fr-FR" sz="1200" b="1" i="1" kern="1200" dirty="0" smtClean="0">
                <a:solidFill>
                  <a:schemeClr val="tx1"/>
                </a:solidFill>
                <a:effectLst/>
                <a:latin typeface="+mn-lt"/>
                <a:ea typeface="+mn-ea"/>
                <a:cs typeface="+mn-cs"/>
              </a:rPr>
              <a:t>travail en binôme </a:t>
            </a:r>
            <a:r>
              <a:rPr lang="fr-FR" sz="1200" i="1" kern="1200" dirty="0" smtClean="0">
                <a:solidFill>
                  <a:schemeClr val="tx1"/>
                </a:solidFill>
                <a:effectLst/>
                <a:latin typeface="+mn-lt"/>
                <a:ea typeface="+mn-ea"/>
                <a:cs typeface="+mn-cs"/>
              </a:rPr>
              <a:t>constitue un</a:t>
            </a:r>
            <a:r>
              <a:rPr lang="fr-FR" sz="1200" i="1" kern="1200" baseline="0" dirty="0" smtClean="0">
                <a:solidFill>
                  <a:schemeClr val="tx1"/>
                </a:solidFill>
                <a:effectLst/>
                <a:latin typeface="+mn-lt"/>
                <a:ea typeface="+mn-ea"/>
                <a:cs typeface="+mn-cs"/>
              </a:rPr>
              <a:t> bon moyen de revenir à chaud sur les essais / exercices</a:t>
            </a:r>
            <a:endParaRPr lang="fr-FR" sz="1200" i="1" kern="1200" dirty="0" smtClean="0">
              <a:solidFill>
                <a:schemeClr val="tx1"/>
              </a:solidFill>
              <a:effectLst/>
              <a:latin typeface="+mn-lt"/>
              <a:ea typeface="+mn-ea"/>
              <a:cs typeface="+mn-cs"/>
            </a:endParaRPr>
          </a:p>
          <a:p>
            <a:pPr marL="0" indent="0">
              <a:buFont typeface="Arial" panose="020B0604020202020204" pitchFamily="34" charset="0"/>
              <a:buNone/>
            </a:pPr>
            <a:endParaRPr lang="fr-FR" sz="1200" i="1" dirty="0" smtClean="0">
              <a:latin typeface="Calibri" panose="020F0502020204030204" pitchFamily="34" charset="0"/>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8</a:t>
            </a:fld>
            <a:endParaRPr lang="fr-FR"/>
          </a:p>
        </p:txBody>
      </p:sp>
    </p:spTree>
    <p:extLst>
      <p:ext uri="{BB962C8B-B14F-4D97-AF65-F5344CB8AC3E}">
        <p14:creationId xmlns:p14="http://schemas.microsoft.com/office/powerpoint/2010/main" val="3087264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Font typeface="Arial" panose="020B0604020202020204" pitchFamily="34" charset="0"/>
              <a:buNone/>
            </a:pPr>
            <a:r>
              <a:rPr lang="fr-FR" sz="1200" i="1" dirty="0" smtClean="0">
                <a:latin typeface="Calibri" panose="020F0502020204030204" pitchFamily="34" charset="0"/>
              </a:rPr>
              <a:t>La lecture à voix haute n’est pas qu’une</a:t>
            </a:r>
            <a:r>
              <a:rPr lang="fr-FR" sz="1200" i="1" baseline="0" dirty="0" smtClean="0">
                <a:latin typeface="Calibri" panose="020F0502020204030204" pitchFamily="34" charset="0"/>
              </a:rPr>
              <a:t> évaluation, c’est surtout un moyen pour :</a:t>
            </a:r>
            <a:endParaRPr lang="fr-FR" sz="1200" i="1" dirty="0" smtClean="0">
              <a:latin typeface="Calibri" panose="020F0502020204030204" pitchFamily="34" charset="0"/>
            </a:endParaRPr>
          </a:p>
          <a:p>
            <a:pPr marL="171450" indent="-171450">
              <a:buFont typeface="Arial" panose="020B0604020202020204" pitchFamily="34" charset="0"/>
              <a:buChar char="•"/>
            </a:pPr>
            <a:r>
              <a:rPr lang="fr-FR" sz="1200" i="1" dirty="0" smtClean="0">
                <a:latin typeface="Calibri" panose="020F0502020204030204" pitchFamily="34" charset="0"/>
              </a:rPr>
              <a:t>Continuer à travailler </a:t>
            </a:r>
            <a:r>
              <a:rPr lang="fr-FR" sz="1200" b="1" i="1" dirty="0" smtClean="0">
                <a:latin typeface="Calibri" panose="020F0502020204030204" pitchFamily="34" charset="0"/>
              </a:rPr>
              <a:t>l’automatisation et l’aisance</a:t>
            </a:r>
            <a:r>
              <a:rPr lang="fr-FR" sz="1200" b="1" i="1" baseline="0" dirty="0" smtClean="0">
                <a:latin typeface="Calibri" panose="020F0502020204030204" pitchFamily="34" charset="0"/>
              </a:rPr>
              <a:t> de déchiffrage</a:t>
            </a:r>
          </a:p>
          <a:p>
            <a:pPr marL="171450" indent="-171450">
              <a:buFont typeface="Arial" panose="020B0604020202020204" pitchFamily="34" charset="0"/>
              <a:buChar char="•"/>
            </a:pPr>
            <a:r>
              <a:rPr lang="fr-FR" sz="1200" i="1" baseline="0" dirty="0" smtClean="0">
                <a:latin typeface="Calibri" panose="020F0502020204030204" pitchFamily="34" charset="0"/>
              </a:rPr>
              <a:t>Travailler sur </a:t>
            </a:r>
            <a:r>
              <a:rPr lang="fr-FR" sz="1200" b="1" i="1" baseline="0" dirty="0" smtClean="0">
                <a:latin typeface="Calibri" panose="020F0502020204030204" pitchFamily="34" charset="0"/>
              </a:rPr>
              <a:t>le sens des énoncés, </a:t>
            </a:r>
            <a:r>
              <a:rPr lang="fr-FR" sz="1200" b="0" i="1" baseline="0" dirty="0" smtClean="0">
                <a:latin typeface="Calibri" panose="020F0502020204030204" pitchFamily="34" charset="0"/>
              </a:rPr>
              <a:t>en visant </a:t>
            </a:r>
            <a:r>
              <a:rPr lang="fr-FR" sz="1200" b="1" i="1" baseline="0" dirty="0" smtClean="0">
                <a:latin typeface="Calibri" panose="020F0502020204030204" pitchFamily="34" charset="0"/>
              </a:rPr>
              <a:t>une lecture expressive</a:t>
            </a:r>
          </a:p>
          <a:p>
            <a:pPr marL="171450" indent="-171450">
              <a:buFont typeface="Arial" panose="020B0604020202020204" pitchFamily="34" charset="0"/>
              <a:buChar char="•"/>
            </a:pPr>
            <a:endParaRPr lang="fr-FR" sz="1200" b="1" i="1" baseline="0" dirty="0" smtClean="0">
              <a:latin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r-FR" b="1" baseline="0" dirty="0" smtClean="0">
                <a:latin typeface="Calibri" panose="020F0502020204030204" pitchFamily="34" charset="0"/>
              </a:rPr>
              <a:t>Il faut inscrire des temps d’entrainement à la lecture fluide dans l’emploi du temps</a:t>
            </a:r>
            <a:endParaRPr lang="fr-FR" b="1" dirty="0" smtClean="0"/>
          </a:p>
          <a:p>
            <a:pPr marL="171450" indent="-171450">
              <a:buFont typeface="Arial" panose="020B0604020202020204" pitchFamily="34" charset="0"/>
              <a:buChar char="•"/>
            </a:pPr>
            <a:endParaRPr lang="fr-FR" sz="1200" b="1" i="1" dirty="0" smtClean="0">
              <a:latin typeface="Calibri" panose="020F0502020204030204" pitchFamily="34" charset="0"/>
            </a:endParaRPr>
          </a:p>
        </p:txBody>
      </p:sp>
      <p:sp>
        <p:nvSpPr>
          <p:cNvPr id="4" name="Espace réservé du numéro de diapositive 3"/>
          <p:cNvSpPr>
            <a:spLocks noGrp="1"/>
          </p:cNvSpPr>
          <p:nvPr>
            <p:ph type="sldNum" sz="quarter" idx="10"/>
          </p:nvPr>
        </p:nvSpPr>
        <p:spPr/>
        <p:txBody>
          <a:bodyPr/>
          <a:lstStyle/>
          <a:p>
            <a:fld id="{58858822-BDFF-4ACA-AB34-E71283263AC6}" type="slidenum">
              <a:rPr lang="fr-FR" smtClean="0"/>
              <a:t>9</a:t>
            </a:fld>
            <a:endParaRPr lang="fr-FR"/>
          </a:p>
        </p:txBody>
      </p:sp>
    </p:spTree>
    <p:extLst>
      <p:ext uri="{BB962C8B-B14F-4D97-AF65-F5344CB8AC3E}">
        <p14:creationId xmlns:p14="http://schemas.microsoft.com/office/powerpoint/2010/main" val="250574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1_Vide">
    <p:spTree>
      <p:nvGrpSpPr>
        <p:cNvPr id="1" name=""/>
        <p:cNvGrpSpPr/>
        <p:nvPr/>
      </p:nvGrpSpPr>
      <p:grpSpPr>
        <a:xfrm>
          <a:off x="0" y="0"/>
          <a:ext cx="0" cy="0"/>
          <a:chOff x="0" y="0"/>
          <a:chExt cx="0" cy="0"/>
        </a:xfrm>
      </p:grpSpPr>
      <p:sp>
        <p:nvSpPr>
          <p:cNvPr id="2" name="Espace réservé de la date 1"/>
          <p:cNvSpPr txBox="1">
            <a:spLocks noGrp="1"/>
          </p:cNvSpPr>
          <p:nvPr>
            <p:ph type="dt" sz="half" idx="7"/>
          </p:nvPr>
        </p:nvSpPr>
        <p:spPr/>
        <p:txBody>
          <a:bodyPr/>
          <a:lstStyle>
            <a:lvl1pPr>
              <a:defRPr/>
            </a:lvl1pPr>
          </a:lstStyle>
          <a:p>
            <a:pPr lvl="0"/>
            <a:endParaRPr lang="fr-FR"/>
          </a:p>
        </p:txBody>
      </p:sp>
      <p:sp>
        <p:nvSpPr>
          <p:cNvPr id="3" name="Espace réservé du pied de page 2"/>
          <p:cNvSpPr txBox="1">
            <a:spLocks noGrp="1"/>
          </p:cNvSpPr>
          <p:nvPr>
            <p:ph type="ftr" sz="quarter" idx="9"/>
          </p:nvPr>
        </p:nvSpPr>
        <p:spPr/>
        <p:txBody>
          <a:bodyPr/>
          <a:lstStyle>
            <a:lvl1pPr>
              <a:defRPr/>
            </a:lvl1pPr>
          </a:lstStyle>
          <a:p>
            <a:pPr lvl="0"/>
            <a:endParaRPr lang="fr-FR"/>
          </a:p>
        </p:txBody>
      </p:sp>
      <p:sp>
        <p:nvSpPr>
          <p:cNvPr id="4" name="Espace réservé du numéro de diapositive 3"/>
          <p:cNvSpPr txBox="1">
            <a:spLocks noGrp="1"/>
          </p:cNvSpPr>
          <p:nvPr>
            <p:ph type="sldNum" sz="quarter" idx="8"/>
          </p:nvPr>
        </p:nvSpPr>
        <p:spPr/>
        <p:txBody>
          <a:bodyPr/>
          <a:lstStyle>
            <a:lvl1pPr>
              <a:defRPr/>
            </a:lvl1pPr>
          </a:lstStyle>
          <a:p>
            <a:pPr lvl="0"/>
            <a:fld id="{3E5E8681-2FE0-496B-BE7F-828C2202488D}" type="slidenum">
              <a:t>‹N°›</a:t>
            </a:fld>
            <a:endParaRPr lang="fr-FR"/>
          </a:p>
        </p:txBody>
      </p:sp>
      <p:sp>
        <p:nvSpPr>
          <p:cNvPr id="5" name="Titre 4"/>
          <p:cNvSpPr txBox="1">
            <a:spLocks noGrp="1"/>
          </p:cNvSpPr>
          <p:nvPr>
            <p:ph type="title" idx="4294967295"/>
          </p:nvPr>
        </p:nvSpPr>
        <p:spPr>
          <a:xfrm>
            <a:off x="609561" y="273352"/>
            <a:ext cx="10972120" cy="1144682"/>
          </a:xfrm>
        </p:spPr>
        <p:txBody>
          <a:bodyPr/>
          <a:lstStyle>
            <a:lvl1pPr>
              <a:defRPr sz="3992">
                <a:latin typeface="Liberation Sans" pitchFamily="18"/>
                <a:ea typeface="Microsoft YaHei" pitchFamily="2"/>
                <a:cs typeface="Mangal" pitchFamily="2"/>
              </a:defRPr>
            </a:lvl1pPr>
          </a:lstStyle>
          <a:p>
            <a:endParaRPr lang="fr-FR"/>
          </a:p>
        </p:txBody>
      </p:sp>
      <p:sp>
        <p:nvSpPr>
          <p:cNvPr id="6" name="Espace réservé du texte 5"/>
          <p:cNvSpPr txBox="1">
            <a:spLocks noGrp="1"/>
          </p:cNvSpPr>
          <p:nvPr>
            <p:ph type="body" idx="4294967295"/>
          </p:nvPr>
        </p:nvSpPr>
        <p:spPr>
          <a:xfrm>
            <a:off x="609561" y="1604514"/>
            <a:ext cx="10972120" cy="3977158"/>
          </a:xfrm>
        </p:spPr>
        <p:txBody>
          <a:bodyPr/>
          <a:lstStyle>
            <a:lvl1pPr>
              <a:spcAft>
                <a:spcPts val="1286"/>
              </a:spcAft>
              <a:defRPr sz="2903">
                <a:ea typeface="Microsoft YaHei" pitchFamily="2"/>
                <a:cs typeface="Mangal" pitchFamily="2"/>
              </a:defRPr>
            </a:lvl1pPr>
          </a:lstStyle>
          <a:p>
            <a:endParaRPr lang="fr-FR"/>
          </a:p>
        </p:txBody>
      </p:sp>
    </p:spTree>
    <p:extLst>
      <p:ext uri="{BB962C8B-B14F-4D97-AF65-F5344CB8AC3E}">
        <p14:creationId xmlns:p14="http://schemas.microsoft.com/office/powerpoint/2010/main" val="29342377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chemeClr val="accent1">
                    <a:lumMod val="60000"/>
                    <a:lumOff val="40000"/>
                  </a:schemeClr>
                </a:solidFill>
              </a:rPr>
              <a:t>Consolider </a:t>
            </a:r>
            <a:r>
              <a:rPr lang="fr-FR" b="1" smtClean="0">
                <a:solidFill>
                  <a:schemeClr val="accent1">
                    <a:lumMod val="60000"/>
                    <a:lumOff val="40000"/>
                  </a:schemeClr>
                </a:solidFill>
              </a:rPr>
              <a:t>la fluence</a:t>
            </a:r>
            <a:endParaRPr lang="fr-FR" b="1" dirty="0">
              <a:solidFill>
                <a:schemeClr val="accent1">
                  <a:lumMod val="60000"/>
                  <a:lumOff val="40000"/>
                </a:schemeClr>
              </a:solidFill>
            </a:endParaRPr>
          </a:p>
        </p:txBody>
      </p:sp>
      <p:sp>
        <p:nvSpPr>
          <p:cNvPr id="3" name="Sous-titre 2"/>
          <p:cNvSpPr>
            <a:spLocks noGrp="1"/>
          </p:cNvSpPr>
          <p:nvPr>
            <p:ph type="subTitle" idx="1"/>
          </p:nvPr>
        </p:nvSpPr>
        <p:spPr/>
        <p:txBody>
          <a:bodyPr/>
          <a:lstStyle/>
          <a:p>
            <a:r>
              <a:rPr lang="fr-FR" dirty="0" smtClean="0"/>
              <a:t>Forum CE1 4 décembre 2019</a:t>
            </a:r>
            <a:endParaRPr lang="fr-FR" dirty="0"/>
          </a:p>
        </p:txBody>
      </p:sp>
    </p:spTree>
    <p:extLst>
      <p:ext uri="{BB962C8B-B14F-4D97-AF65-F5344CB8AC3E}">
        <p14:creationId xmlns:p14="http://schemas.microsoft.com/office/powerpoint/2010/main" val="40436303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smtClean="0">
                <a:solidFill>
                  <a:schemeClr val="accent1">
                    <a:lumMod val="60000"/>
                    <a:lumOff val="40000"/>
                  </a:schemeClr>
                </a:solidFill>
              </a:rPr>
              <a:t>Maîtriser l’identification des mots</a:t>
            </a:r>
            <a:endParaRPr lang="fr-FR" dirty="0">
              <a:solidFill>
                <a:schemeClr val="accent1">
                  <a:lumMod val="60000"/>
                  <a:lumOff val="40000"/>
                </a:schemeClr>
              </a:solidFill>
            </a:endParaRPr>
          </a:p>
        </p:txBody>
      </p:sp>
      <p:sp>
        <p:nvSpPr>
          <p:cNvPr id="3" name="Espace réservé du contenu 2"/>
          <p:cNvSpPr>
            <a:spLocks noGrp="1"/>
          </p:cNvSpPr>
          <p:nvPr>
            <p:ph idx="1"/>
          </p:nvPr>
        </p:nvSpPr>
        <p:spPr/>
        <p:txBody>
          <a:bodyPr>
            <a:normAutofit/>
          </a:bodyPr>
          <a:lstStyle/>
          <a:p>
            <a:pPr>
              <a:lnSpc>
                <a:spcPct val="150000"/>
              </a:lnSpc>
            </a:pPr>
            <a:r>
              <a:rPr lang="fr-FR" sz="2800" dirty="0" smtClean="0"/>
              <a:t>Valoriser la vocalisation</a:t>
            </a:r>
          </a:p>
          <a:p>
            <a:pPr>
              <a:lnSpc>
                <a:spcPct val="150000"/>
              </a:lnSpc>
            </a:pPr>
            <a:r>
              <a:rPr lang="fr-FR" sz="2800" dirty="0" smtClean="0"/>
              <a:t>permettre l’automatisation</a:t>
            </a:r>
          </a:p>
        </p:txBody>
      </p:sp>
    </p:spTree>
    <p:extLst>
      <p:ext uri="{BB962C8B-B14F-4D97-AF65-F5344CB8AC3E}">
        <p14:creationId xmlns:p14="http://schemas.microsoft.com/office/powerpoint/2010/main" val="10899966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normAutofit/>
          </a:bodyPr>
          <a:lstStyle/>
          <a:p>
            <a:r>
              <a:rPr lang="fr-FR" sz="3200" i="1" dirty="0" smtClean="0">
                <a:solidFill>
                  <a:srgbClr val="00B0F0"/>
                </a:solidFill>
              </a:rPr>
              <a:t>Exemple : lire </a:t>
            </a:r>
            <a:r>
              <a:rPr lang="fr-FR" sz="3200" i="1" dirty="0">
                <a:solidFill>
                  <a:srgbClr val="00B0F0"/>
                </a:solidFill>
              </a:rPr>
              <a:t>des listes analogiques de mots</a:t>
            </a:r>
          </a:p>
        </p:txBody>
      </p:sp>
      <p:sp>
        <p:nvSpPr>
          <p:cNvPr id="3" name="Espace réservé du contenu 2"/>
          <p:cNvSpPr>
            <a:spLocks noGrp="1"/>
          </p:cNvSpPr>
          <p:nvPr>
            <p:ph idx="1"/>
          </p:nvPr>
        </p:nvSpPr>
        <p:spPr>
          <a:xfrm>
            <a:off x="1185863" y="2133600"/>
            <a:ext cx="10318749" cy="3777622"/>
          </a:xfrm>
        </p:spPr>
        <p:txBody>
          <a:bodyPr>
            <a:normAutofit/>
          </a:bodyPr>
          <a:lstStyle/>
          <a:p>
            <a:pPr>
              <a:spcBef>
                <a:spcPts val="1200"/>
              </a:spcBef>
              <a:spcAft>
                <a:spcPts val="1200"/>
              </a:spcAft>
            </a:pPr>
            <a:r>
              <a:rPr lang="fr-FR" sz="2800" dirty="0" smtClean="0">
                <a:solidFill>
                  <a:srgbClr val="7030A0"/>
                </a:solidFill>
              </a:rPr>
              <a:t>Des </a:t>
            </a:r>
            <a:r>
              <a:rPr lang="fr-FR" sz="2800" dirty="0">
                <a:solidFill>
                  <a:srgbClr val="7030A0"/>
                </a:solidFill>
              </a:rPr>
              <a:t>musiciens, rien, des comédiens, mien, combien, ancien, le gardien, </a:t>
            </a:r>
            <a:r>
              <a:rPr lang="fr-FR" sz="2800" dirty="0" smtClean="0">
                <a:solidFill>
                  <a:srgbClr val="7030A0"/>
                </a:solidFill>
              </a:rPr>
              <a:t>italien, son </a:t>
            </a:r>
            <a:r>
              <a:rPr lang="fr-FR" sz="2800" dirty="0">
                <a:solidFill>
                  <a:srgbClr val="7030A0"/>
                </a:solidFill>
              </a:rPr>
              <a:t>chien, etc.</a:t>
            </a:r>
          </a:p>
          <a:p>
            <a:pPr>
              <a:spcBef>
                <a:spcPts val="1200"/>
              </a:spcBef>
              <a:spcAft>
                <a:spcPts val="1200"/>
              </a:spcAft>
            </a:pPr>
            <a:r>
              <a:rPr lang="fr-FR" sz="2800" dirty="0" smtClean="0">
                <a:solidFill>
                  <a:srgbClr val="7030A0"/>
                </a:solidFill>
              </a:rPr>
              <a:t>Le </a:t>
            </a:r>
            <a:r>
              <a:rPr lang="fr-FR" sz="2800" dirty="0">
                <a:solidFill>
                  <a:srgbClr val="7030A0"/>
                </a:solidFill>
              </a:rPr>
              <a:t>roi fait venir des musiciens et des comédiens dans son château ancien.</a:t>
            </a:r>
          </a:p>
          <a:p>
            <a:pPr>
              <a:spcBef>
                <a:spcPts val="1200"/>
              </a:spcBef>
              <a:spcAft>
                <a:spcPts val="1200"/>
              </a:spcAft>
            </a:pPr>
            <a:r>
              <a:rPr lang="fr-FR" sz="2800" dirty="0" smtClean="0">
                <a:solidFill>
                  <a:srgbClr val="7030A0"/>
                </a:solidFill>
              </a:rPr>
              <a:t>Le </a:t>
            </a:r>
            <a:r>
              <a:rPr lang="fr-FR" sz="2800" dirty="0">
                <a:solidFill>
                  <a:srgbClr val="7030A0"/>
                </a:solidFill>
              </a:rPr>
              <a:t>gardien arrive en courant avec son chien.</a:t>
            </a:r>
            <a:endParaRPr lang="fr-FR" sz="2800" dirty="0" smtClean="0">
              <a:solidFill>
                <a:srgbClr val="7030A0"/>
              </a:solidFill>
            </a:endParaRPr>
          </a:p>
        </p:txBody>
      </p:sp>
    </p:spTree>
    <p:extLst>
      <p:ext uri="{BB962C8B-B14F-4D97-AF65-F5344CB8AC3E}">
        <p14:creationId xmlns:p14="http://schemas.microsoft.com/office/powerpoint/2010/main" val="881946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a:solidFill>
                  <a:schemeClr val="accent1">
                    <a:lumMod val="60000"/>
                    <a:lumOff val="40000"/>
                  </a:schemeClr>
                </a:solidFill>
              </a:rPr>
              <a:t>Lire </a:t>
            </a:r>
            <a:r>
              <a:rPr lang="fr-FR" dirty="0" smtClean="0">
                <a:solidFill>
                  <a:schemeClr val="accent1">
                    <a:lumMod val="60000"/>
                    <a:lumOff val="40000"/>
                  </a:schemeClr>
                </a:solidFill>
              </a:rPr>
              <a:t>en respectant un rythme naturel</a:t>
            </a:r>
            <a:endParaRPr lang="fr-FR" dirty="0">
              <a:solidFill>
                <a:schemeClr val="accent1">
                  <a:lumMod val="60000"/>
                  <a:lumOff val="40000"/>
                </a:schemeClr>
              </a:solidFill>
            </a:endParaRPr>
          </a:p>
        </p:txBody>
      </p:sp>
      <p:sp>
        <p:nvSpPr>
          <p:cNvPr id="3" name="Espace réservé du contenu 2"/>
          <p:cNvSpPr>
            <a:spLocks noGrp="1"/>
          </p:cNvSpPr>
          <p:nvPr>
            <p:ph idx="1"/>
          </p:nvPr>
        </p:nvSpPr>
        <p:spPr>
          <a:xfrm>
            <a:off x="1185863" y="2133600"/>
            <a:ext cx="10318749" cy="3777622"/>
          </a:xfrm>
        </p:spPr>
        <p:txBody>
          <a:bodyPr>
            <a:normAutofit/>
          </a:bodyPr>
          <a:lstStyle/>
          <a:p>
            <a:pPr marL="0" indent="0">
              <a:buNone/>
            </a:pPr>
            <a:r>
              <a:rPr lang="fr-FR" sz="2800" i="1" dirty="0" smtClean="0"/>
              <a:t>Pour accéder au sens</a:t>
            </a:r>
          </a:p>
          <a:p>
            <a:endParaRPr lang="fr-FR" sz="2800" dirty="0"/>
          </a:p>
          <a:p>
            <a:r>
              <a:rPr lang="fr-FR" sz="2800" dirty="0" smtClean="0"/>
              <a:t>Utiliser la ponctuation</a:t>
            </a:r>
          </a:p>
          <a:p>
            <a:r>
              <a:rPr lang="fr-FR" sz="2800" dirty="0" smtClean="0"/>
              <a:t>Repérer les groupes de sens</a:t>
            </a:r>
          </a:p>
          <a:p>
            <a:r>
              <a:rPr lang="fr-FR" sz="2800" dirty="0" smtClean="0"/>
              <a:t>Lire des </a:t>
            </a:r>
            <a:r>
              <a:rPr lang="fr-FR" sz="2800" dirty="0" err="1" smtClean="0"/>
              <a:t>virelangues</a:t>
            </a:r>
            <a:endParaRPr lang="fr-FR" sz="2800" dirty="0"/>
          </a:p>
        </p:txBody>
      </p:sp>
    </p:spTree>
    <p:extLst>
      <p:ext uri="{BB962C8B-B14F-4D97-AF65-F5344CB8AC3E}">
        <p14:creationId xmlns:p14="http://schemas.microsoft.com/office/powerpoint/2010/main" val="3465346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i="1" dirty="0" smtClean="0">
                <a:solidFill>
                  <a:srgbClr val="00B0F0"/>
                </a:solidFill>
              </a:rPr>
              <a:t>Phrase segmentée</a:t>
            </a:r>
            <a:endParaRPr lang="fr-FR" i="1" dirty="0">
              <a:solidFill>
                <a:srgbClr val="00B0F0"/>
              </a:solidFill>
            </a:endParaRPr>
          </a:p>
        </p:txBody>
      </p:sp>
      <p:sp>
        <p:nvSpPr>
          <p:cNvPr id="3" name="Espace réservé du contenu 2"/>
          <p:cNvSpPr>
            <a:spLocks noGrp="1"/>
          </p:cNvSpPr>
          <p:nvPr>
            <p:ph idx="1"/>
          </p:nvPr>
        </p:nvSpPr>
        <p:spPr>
          <a:xfrm>
            <a:off x="1185863" y="2133600"/>
            <a:ext cx="10318749" cy="3777622"/>
          </a:xfrm>
        </p:spPr>
        <p:txBody>
          <a:bodyPr>
            <a:normAutofit/>
          </a:bodyPr>
          <a:lstStyle/>
          <a:p>
            <a:r>
              <a:rPr lang="fr-FR" sz="2800" dirty="0" smtClean="0">
                <a:solidFill>
                  <a:srgbClr val="7030A0"/>
                </a:solidFill>
              </a:rPr>
              <a:t>Chaque </a:t>
            </a:r>
            <a:r>
              <a:rPr lang="fr-FR" sz="2800" dirty="0">
                <a:solidFill>
                  <a:srgbClr val="7030A0"/>
                </a:solidFill>
              </a:rPr>
              <a:t>matin,</a:t>
            </a:r>
          </a:p>
          <a:p>
            <a:r>
              <a:rPr lang="fr-FR" sz="2800" dirty="0" smtClean="0">
                <a:solidFill>
                  <a:srgbClr val="7030A0"/>
                </a:solidFill>
              </a:rPr>
              <a:t>le </a:t>
            </a:r>
            <a:r>
              <a:rPr lang="fr-FR" sz="2800" dirty="0">
                <a:solidFill>
                  <a:srgbClr val="7030A0"/>
                </a:solidFill>
              </a:rPr>
              <a:t>fermier se lève tôt</a:t>
            </a:r>
          </a:p>
          <a:p>
            <a:r>
              <a:rPr lang="fr-FR" sz="2800" dirty="0" smtClean="0">
                <a:solidFill>
                  <a:srgbClr val="7030A0"/>
                </a:solidFill>
              </a:rPr>
              <a:t>pour </a:t>
            </a:r>
            <a:r>
              <a:rPr lang="fr-FR" sz="2800" dirty="0">
                <a:solidFill>
                  <a:srgbClr val="7030A0"/>
                </a:solidFill>
              </a:rPr>
              <a:t>sortir les vaches de l’étable.</a:t>
            </a:r>
          </a:p>
        </p:txBody>
      </p:sp>
    </p:spTree>
    <p:extLst>
      <p:ext uri="{BB962C8B-B14F-4D97-AF65-F5344CB8AC3E}">
        <p14:creationId xmlns:p14="http://schemas.microsoft.com/office/powerpoint/2010/main" val="3335080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i="1" dirty="0" smtClean="0">
                <a:solidFill>
                  <a:srgbClr val="00B0F0"/>
                </a:solidFill>
              </a:rPr>
              <a:t>Phrase à rallonge</a:t>
            </a:r>
            <a:endParaRPr lang="fr-FR" i="1" dirty="0">
              <a:solidFill>
                <a:srgbClr val="00B0F0"/>
              </a:solidFill>
            </a:endParaRPr>
          </a:p>
        </p:txBody>
      </p:sp>
      <p:sp>
        <p:nvSpPr>
          <p:cNvPr id="3" name="Espace réservé du contenu 2"/>
          <p:cNvSpPr>
            <a:spLocks noGrp="1"/>
          </p:cNvSpPr>
          <p:nvPr>
            <p:ph idx="1"/>
          </p:nvPr>
        </p:nvSpPr>
        <p:spPr>
          <a:xfrm>
            <a:off x="1185863" y="2133600"/>
            <a:ext cx="10318749" cy="3777622"/>
          </a:xfrm>
        </p:spPr>
        <p:txBody>
          <a:bodyPr>
            <a:normAutofit/>
          </a:bodyPr>
          <a:lstStyle/>
          <a:p>
            <a:r>
              <a:rPr lang="fr-FR" sz="2800" dirty="0">
                <a:solidFill>
                  <a:srgbClr val="7030A0"/>
                </a:solidFill>
              </a:rPr>
              <a:t>La grand-mère sort de la maison.</a:t>
            </a:r>
          </a:p>
          <a:p>
            <a:r>
              <a:rPr lang="fr-FR" sz="2800" dirty="0" smtClean="0">
                <a:solidFill>
                  <a:srgbClr val="7030A0"/>
                </a:solidFill>
              </a:rPr>
              <a:t>La </a:t>
            </a:r>
            <a:r>
              <a:rPr lang="fr-FR" sz="2800" dirty="0">
                <a:solidFill>
                  <a:srgbClr val="7030A0"/>
                </a:solidFill>
              </a:rPr>
              <a:t>grand-mère sort de la maison et ouvre le courrier.</a:t>
            </a:r>
          </a:p>
          <a:p>
            <a:r>
              <a:rPr lang="fr-FR" sz="2800" dirty="0" smtClean="0">
                <a:solidFill>
                  <a:srgbClr val="7030A0"/>
                </a:solidFill>
              </a:rPr>
              <a:t>La </a:t>
            </a:r>
            <a:r>
              <a:rPr lang="fr-FR" sz="2800" dirty="0">
                <a:solidFill>
                  <a:srgbClr val="7030A0"/>
                </a:solidFill>
              </a:rPr>
              <a:t>grand-mère sort de la maison et ouvre le courrier qu’elle vient de recevoir.</a:t>
            </a:r>
          </a:p>
        </p:txBody>
      </p:sp>
    </p:spTree>
    <p:extLst>
      <p:ext uri="{BB962C8B-B14F-4D97-AF65-F5344CB8AC3E}">
        <p14:creationId xmlns:p14="http://schemas.microsoft.com/office/powerpoint/2010/main" val="1446246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i="1" dirty="0" err="1" smtClean="0">
                <a:solidFill>
                  <a:srgbClr val="00B0F0"/>
                </a:solidFill>
              </a:rPr>
              <a:t>Virelangues</a:t>
            </a:r>
            <a:endParaRPr lang="fr-FR" i="1" dirty="0">
              <a:solidFill>
                <a:srgbClr val="00B0F0"/>
              </a:solidFill>
            </a:endParaRPr>
          </a:p>
        </p:txBody>
      </p:sp>
      <p:sp>
        <p:nvSpPr>
          <p:cNvPr id="3" name="Espace réservé du contenu 2"/>
          <p:cNvSpPr>
            <a:spLocks noGrp="1"/>
          </p:cNvSpPr>
          <p:nvPr>
            <p:ph idx="1"/>
          </p:nvPr>
        </p:nvSpPr>
        <p:spPr>
          <a:xfrm>
            <a:off x="1185863" y="2133600"/>
            <a:ext cx="10318749" cy="3777622"/>
          </a:xfrm>
        </p:spPr>
        <p:txBody>
          <a:bodyPr>
            <a:normAutofit/>
          </a:bodyPr>
          <a:lstStyle/>
          <a:p>
            <a:r>
              <a:rPr lang="fr-FR" sz="2800" dirty="0" smtClean="0">
                <a:solidFill>
                  <a:srgbClr val="7030A0"/>
                </a:solidFill>
              </a:rPr>
              <a:t>Tu </a:t>
            </a:r>
            <a:r>
              <a:rPr lang="fr-FR" sz="2800" dirty="0">
                <a:solidFill>
                  <a:srgbClr val="7030A0"/>
                </a:solidFill>
              </a:rPr>
              <a:t>t’entêtes à tout tenter, tu t’uses et tu te tues à tant t’entêter.</a:t>
            </a:r>
          </a:p>
          <a:p>
            <a:r>
              <a:rPr lang="fr-FR" sz="2800" dirty="0" smtClean="0">
                <a:solidFill>
                  <a:srgbClr val="7030A0"/>
                </a:solidFill>
              </a:rPr>
              <a:t>Écartons </a:t>
            </a:r>
            <a:r>
              <a:rPr lang="fr-FR" sz="2800" dirty="0">
                <a:solidFill>
                  <a:srgbClr val="7030A0"/>
                </a:solidFill>
              </a:rPr>
              <a:t>ton carton car ton carton nous gêne.</a:t>
            </a:r>
          </a:p>
          <a:p>
            <a:r>
              <a:rPr lang="fr-FR" sz="2800" dirty="0" smtClean="0">
                <a:solidFill>
                  <a:srgbClr val="7030A0"/>
                </a:solidFill>
              </a:rPr>
              <a:t>Pauvre </a:t>
            </a:r>
            <a:r>
              <a:rPr lang="fr-FR" sz="2800" dirty="0">
                <a:solidFill>
                  <a:srgbClr val="7030A0"/>
                </a:solidFill>
              </a:rPr>
              <a:t>petit pêcheur, prend patience pour pouvoir prendre </a:t>
            </a:r>
            <a:r>
              <a:rPr lang="fr-FR" sz="2800" dirty="0" smtClean="0">
                <a:solidFill>
                  <a:srgbClr val="7030A0"/>
                </a:solidFill>
              </a:rPr>
              <a:t>plusieurs petits </a:t>
            </a:r>
            <a:r>
              <a:rPr lang="fr-FR" sz="2800" dirty="0">
                <a:solidFill>
                  <a:srgbClr val="7030A0"/>
                </a:solidFill>
              </a:rPr>
              <a:t>poissons.</a:t>
            </a:r>
          </a:p>
          <a:p>
            <a:r>
              <a:rPr lang="fr-FR" sz="2800" dirty="0" smtClean="0">
                <a:solidFill>
                  <a:srgbClr val="7030A0"/>
                </a:solidFill>
              </a:rPr>
              <a:t>Trois </a:t>
            </a:r>
            <a:r>
              <a:rPr lang="fr-FR" sz="2800" dirty="0">
                <a:solidFill>
                  <a:srgbClr val="7030A0"/>
                </a:solidFill>
              </a:rPr>
              <a:t>tortues trottaient sur un trottoir très étroit.</a:t>
            </a:r>
          </a:p>
        </p:txBody>
      </p:sp>
    </p:spTree>
    <p:extLst>
      <p:ext uri="{BB962C8B-B14F-4D97-AF65-F5344CB8AC3E}">
        <p14:creationId xmlns:p14="http://schemas.microsoft.com/office/powerpoint/2010/main" val="12352372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stretch>
            <a:fillRect/>
          </a:stretch>
        </p:blipFill>
        <p:spPr>
          <a:xfrm rot="21226040">
            <a:off x="2405174" y="2630316"/>
            <a:ext cx="7880127" cy="3255861"/>
          </a:xfrm>
          <a:prstGeom prst="rect">
            <a:avLst/>
          </a:prstGeom>
          <a:effectLst>
            <a:outerShdw blurRad="50800" dist="38100" dir="10800000" algn="r" rotWithShape="0">
              <a:prstClr val="black">
                <a:alpha val="40000"/>
              </a:prstClr>
            </a:outerShdw>
          </a:effectLst>
        </p:spPr>
      </p:pic>
      <p:sp>
        <p:nvSpPr>
          <p:cNvPr id="2" name="Titre 1"/>
          <p:cNvSpPr>
            <a:spLocks noGrp="1"/>
          </p:cNvSpPr>
          <p:nvPr>
            <p:ph type="title"/>
          </p:nvPr>
        </p:nvSpPr>
        <p:spPr>
          <a:xfrm>
            <a:off x="2085975" y="624110"/>
            <a:ext cx="9418638" cy="590328"/>
          </a:xfrm>
        </p:spPr>
        <p:txBody>
          <a:bodyPr>
            <a:normAutofit/>
          </a:bodyPr>
          <a:lstStyle/>
          <a:p>
            <a:r>
              <a:rPr lang="fr-FR" sz="3200" i="1" dirty="0" smtClean="0">
                <a:solidFill>
                  <a:srgbClr val="00B0F0"/>
                </a:solidFill>
              </a:rPr>
              <a:t>Travailler la fluidité de lecture en classe entière</a:t>
            </a:r>
            <a:endParaRPr lang="fr-FR" sz="3200" i="1" dirty="0">
              <a:solidFill>
                <a:srgbClr val="00B0F0"/>
              </a:solidFill>
            </a:endParaRPr>
          </a:p>
        </p:txBody>
      </p:sp>
      <p:sp>
        <p:nvSpPr>
          <p:cNvPr id="3" name="Espace réservé du contenu 2"/>
          <p:cNvSpPr>
            <a:spLocks noGrp="1"/>
          </p:cNvSpPr>
          <p:nvPr>
            <p:ph idx="1"/>
          </p:nvPr>
        </p:nvSpPr>
        <p:spPr>
          <a:xfrm>
            <a:off x="1185864" y="1674018"/>
            <a:ext cx="10318749" cy="538163"/>
          </a:xfrm>
        </p:spPr>
        <p:txBody>
          <a:bodyPr>
            <a:normAutofit/>
          </a:bodyPr>
          <a:lstStyle/>
          <a:p>
            <a:r>
              <a:rPr lang="fr-FR" sz="2800" dirty="0" smtClean="0">
                <a:solidFill>
                  <a:srgbClr val="7030A0"/>
                </a:solidFill>
              </a:rPr>
              <a:t>Proposer une lecture experte et l’analyser</a:t>
            </a:r>
            <a:endParaRPr lang="fr-FR" sz="2800" dirty="0">
              <a:solidFill>
                <a:srgbClr val="7030A0"/>
              </a:solidFill>
            </a:endParaRPr>
          </a:p>
        </p:txBody>
      </p:sp>
    </p:spTree>
    <p:extLst>
      <p:ext uri="{BB962C8B-B14F-4D97-AF65-F5344CB8AC3E}">
        <p14:creationId xmlns:p14="http://schemas.microsoft.com/office/powerpoint/2010/main" val="1505944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stretch>
            <a:fillRect/>
          </a:stretch>
        </p:blipFill>
        <p:spPr>
          <a:xfrm rot="21226040">
            <a:off x="4711282" y="3436842"/>
            <a:ext cx="7337828" cy="3031797"/>
          </a:xfrm>
          <a:prstGeom prst="rect">
            <a:avLst/>
          </a:prstGeom>
          <a:effectLst>
            <a:outerShdw blurRad="50800" dist="38100" dir="10800000" algn="r" rotWithShape="0">
              <a:prstClr val="black">
                <a:alpha val="40000"/>
              </a:prstClr>
            </a:outerShdw>
          </a:effectLst>
        </p:spPr>
      </p:pic>
      <p:sp>
        <p:nvSpPr>
          <p:cNvPr id="2" name="Titre 1"/>
          <p:cNvSpPr>
            <a:spLocks noGrp="1"/>
          </p:cNvSpPr>
          <p:nvPr>
            <p:ph type="title"/>
          </p:nvPr>
        </p:nvSpPr>
        <p:spPr>
          <a:xfrm>
            <a:off x="2085975" y="624110"/>
            <a:ext cx="9418638" cy="590328"/>
          </a:xfrm>
        </p:spPr>
        <p:txBody>
          <a:bodyPr>
            <a:normAutofit/>
          </a:bodyPr>
          <a:lstStyle/>
          <a:p>
            <a:r>
              <a:rPr lang="fr-FR" sz="3200" i="1" dirty="0" smtClean="0">
                <a:solidFill>
                  <a:srgbClr val="00B0F0"/>
                </a:solidFill>
              </a:rPr>
              <a:t>Travailler la fluidité de lecture en classe entière</a:t>
            </a:r>
            <a:endParaRPr lang="fr-FR" sz="3200" i="1" dirty="0">
              <a:solidFill>
                <a:srgbClr val="00B0F0"/>
              </a:solidFill>
            </a:endParaRPr>
          </a:p>
        </p:txBody>
      </p:sp>
      <p:sp>
        <p:nvSpPr>
          <p:cNvPr id="3" name="Espace réservé du contenu 2"/>
          <p:cNvSpPr>
            <a:spLocks noGrp="1"/>
          </p:cNvSpPr>
          <p:nvPr>
            <p:ph idx="1"/>
          </p:nvPr>
        </p:nvSpPr>
        <p:spPr>
          <a:xfrm>
            <a:off x="1185864" y="1674018"/>
            <a:ext cx="10318749" cy="4783932"/>
          </a:xfrm>
        </p:spPr>
        <p:txBody>
          <a:bodyPr>
            <a:normAutofit/>
          </a:bodyPr>
          <a:lstStyle/>
          <a:p>
            <a:pPr>
              <a:spcBef>
                <a:spcPts val="1200"/>
              </a:spcBef>
              <a:spcAft>
                <a:spcPts val="1200"/>
              </a:spcAft>
            </a:pPr>
            <a:r>
              <a:rPr lang="fr-FR" sz="2800" dirty="0" smtClean="0">
                <a:solidFill>
                  <a:srgbClr val="7030A0"/>
                </a:solidFill>
              </a:rPr>
              <a:t>S’exercer en répétant la lecture :</a:t>
            </a:r>
          </a:p>
          <a:p>
            <a:pPr lvl="1">
              <a:spcBef>
                <a:spcPts val="1200"/>
              </a:spcBef>
              <a:spcAft>
                <a:spcPts val="1200"/>
              </a:spcAft>
            </a:pPr>
            <a:r>
              <a:rPr lang="fr-FR" sz="2600" dirty="0" smtClean="0">
                <a:solidFill>
                  <a:srgbClr val="7030A0"/>
                </a:solidFill>
              </a:rPr>
              <a:t>lecture à l’unisson</a:t>
            </a:r>
          </a:p>
          <a:p>
            <a:pPr lvl="1">
              <a:spcBef>
                <a:spcPts val="1200"/>
              </a:spcBef>
              <a:spcAft>
                <a:spcPts val="1200"/>
              </a:spcAft>
            </a:pPr>
            <a:r>
              <a:rPr lang="fr-FR" sz="2600" dirty="0" smtClean="0">
                <a:solidFill>
                  <a:srgbClr val="7030A0"/>
                </a:solidFill>
              </a:rPr>
              <a:t>lecture en écho</a:t>
            </a:r>
          </a:p>
          <a:p>
            <a:pPr lvl="1">
              <a:spcBef>
                <a:spcPts val="1200"/>
              </a:spcBef>
              <a:spcAft>
                <a:spcPts val="1200"/>
              </a:spcAft>
            </a:pPr>
            <a:r>
              <a:rPr lang="fr-FR" sz="2600" dirty="0" smtClean="0">
                <a:solidFill>
                  <a:srgbClr val="7030A0"/>
                </a:solidFill>
              </a:rPr>
              <a:t>Lecture orchestrée</a:t>
            </a:r>
          </a:p>
          <a:p>
            <a:pPr marL="457200" lvl="1" indent="0">
              <a:buNone/>
            </a:pPr>
            <a:endParaRPr lang="fr-FR" sz="2600" dirty="0">
              <a:solidFill>
                <a:srgbClr val="7030A0"/>
              </a:solidFill>
            </a:endParaRPr>
          </a:p>
        </p:txBody>
      </p:sp>
    </p:spTree>
    <p:extLst>
      <p:ext uri="{BB962C8B-B14F-4D97-AF65-F5344CB8AC3E}">
        <p14:creationId xmlns:p14="http://schemas.microsoft.com/office/powerpoint/2010/main" val="25114988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Résultat de recherche d'images pour &quot;tube plastique téléphone&quot;&quo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7997495" y="4065984"/>
            <a:ext cx="3156610" cy="2632076"/>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p:cNvSpPr>
            <a:spLocks noGrp="1"/>
          </p:cNvSpPr>
          <p:nvPr>
            <p:ph type="title"/>
          </p:nvPr>
        </p:nvSpPr>
        <p:spPr>
          <a:xfrm>
            <a:off x="2085975" y="624110"/>
            <a:ext cx="9418638" cy="590328"/>
          </a:xfrm>
        </p:spPr>
        <p:txBody>
          <a:bodyPr>
            <a:normAutofit/>
          </a:bodyPr>
          <a:lstStyle/>
          <a:p>
            <a:r>
              <a:rPr lang="fr-FR" sz="3200" i="1" dirty="0" smtClean="0">
                <a:solidFill>
                  <a:srgbClr val="00B0F0"/>
                </a:solidFill>
              </a:rPr>
              <a:t>S’entrainer</a:t>
            </a:r>
            <a:endParaRPr lang="fr-FR" sz="3200" i="1" dirty="0">
              <a:solidFill>
                <a:srgbClr val="00B0F0"/>
              </a:solidFill>
            </a:endParaRPr>
          </a:p>
        </p:txBody>
      </p:sp>
      <p:sp>
        <p:nvSpPr>
          <p:cNvPr id="3" name="Espace réservé du contenu 2"/>
          <p:cNvSpPr>
            <a:spLocks noGrp="1"/>
          </p:cNvSpPr>
          <p:nvPr>
            <p:ph idx="1"/>
          </p:nvPr>
        </p:nvSpPr>
        <p:spPr>
          <a:xfrm>
            <a:off x="1185864" y="1674018"/>
            <a:ext cx="10318749" cy="4783932"/>
          </a:xfrm>
        </p:spPr>
        <p:txBody>
          <a:bodyPr>
            <a:normAutofit/>
          </a:bodyPr>
          <a:lstStyle/>
          <a:p>
            <a:pPr>
              <a:spcBef>
                <a:spcPts val="1200"/>
              </a:spcBef>
              <a:spcAft>
                <a:spcPts val="1200"/>
              </a:spcAft>
            </a:pPr>
            <a:r>
              <a:rPr lang="fr-FR" sz="2800" dirty="0" smtClean="0">
                <a:solidFill>
                  <a:srgbClr val="7030A0"/>
                </a:solidFill>
              </a:rPr>
              <a:t>S’entrainer seul ou à deux</a:t>
            </a:r>
          </a:p>
          <a:p>
            <a:pPr>
              <a:spcBef>
                <a:spcPts val="1200"/>
              </a:spcBef>
              <a:spcAft>
                <a:spcPts val="1200"/>
              </a:spcAft>
            </a:pPr>
            <a:r>
              <a:rPr lang="fr-FR" sz="2800" dirty="0" smtClean="0">
                <a:solidFill>
                  <a:srgbClr val="7030A0"/>
                </a:solidFill>
              </a:rPr>
              <a:t>Présenter sa lecture</a:t>
            </a:r>
          </a:p>
        </p:txBody>
      </p:sp>
      <p:pic>
        <p:nvPicPr>
          <p:cNvPr id="1030" name="Picture 6" descr="Résultat de recherche d'images pour &quot;enregistreur vocal tablette&quot;&quot;"/>
          <p:cNvPicPr>
            <a:picLocks noChangeAspect="1" noChangeArrowheads="1"/>
          </p:cNvPicPr>
          <p:nvPr/>
        </p:nvPicPr>
        <p:blipFill rotWithShape="1">
          <a:blip r:embed="rId4">
            <a:extLst>
              <a:ext uri="{28A0092B-C50C-407E-A947-70E740481C1C}">
                <a14:useLocalDpi xmlns:a14="http://schemas.microsoft.com/office/drawing/2010/main" val="0"/>
              </a:ext>
            </a:extLst>
          </a:blip>
          <a:srcRect l="20940" r="19231"/>
          <a:stretch/>
        </p:blipFill>
        <p:spPr bwMode="auto">
          <a:xfrm>
            <a:off x="4127335" y="3623183"/>
            <a:ext cx="3303587" cy="264287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Résultat de recherche d'images pour &quot;tube plastique téléphone&quo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8721" y="244868"/>
            <a:ext cx="2530475" cy="337831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Résultat de recherche d'images pour &quot;lire devant la classe&quot;&quot;"/>
          <p:cNvPicPr>
            <a:picLocks noChangeAspect="1" noChangeArrowheads="1"/>
          </p:cNvPicPr>
          <p:nvPr/>
        </p:nvPicPr>
        <p:blipFill rotWithShape="1">
          <a:blip r:embed="rId6">
            <a:extLst>
              <a:ext uri="{28A0092B-C50C-407E-A947-70E740481C1C}">
                <a14:useLocalDpi xmlns:a14="http://schemas.microsoft.com/office/drawing/2010/main" val="0"/>
              </a:ext>
            </a:extLst>
          </a:blip>
          <a:srcRect l="34556"/>
          <a:stretch/>
        </p:blipFill>
        <p:spPr bwMode="auto">
          <a:xfrm>
            <a:off x="782637" y="3838686"/>
            <a:ext cx="2606675" cy="22275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083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85975" y="624110"/>
            <a:ext cx="9418638" cy="590328"/>
          </a:xfrm>
        </p:spPr>
        <p:txBody>
          <a:bodyPr>
            <a:normAutofit/>
          </a:bodyPr>
          <a:lstStyle/>
          <a:p>
            <a:r>
              <a:rPr lang="fr-FR" sz="3200" i="1" dirty="0" smtClean="0">
                <a:solidFill>
                  <a:srgbClr val="00B0F0"/>
                </a:solidFill>
              </a:rPr>
              <a:t>S’entrainer sur la semaine</a:t>
            </a:r>
            <a:endParaRPr lang="fr-FR" sz="3200" i="1" dirty="0">
              <a:solidFill>
                <a:srgbClr val="00B0F0"/>
              </a:solidFill>
            </a:endParaRPr>
          </a:p>
        </p:txBody>
      </p:sp>
      <p:sp>
        <p:nvSpPr>
          <p:cNvPr id="3" name="Espace réservé du contenu 2"/>
          <p:cNvSpPr>
            <a:spLocks noGrp="1"/>
          </p:cNvSpPr>
          <p:nvPr>
            <p:ph idx="1"/>
          </p:nvPr>
        </p:nvSpPr>
        <p:spPr>
          <a:xfrm>
            <a:off x="1185864" y="1674018"/>
            <a:ext cx="10318749" cy="4783932"/>
          </a:xfrm>
        </p:spPr>
        <p:txBody>
          <a:bodyPr>
            <a:normAutofit fontScale="85000" lnSpcReduction="10000"/>
          </a:bodyPr>
          <a:lstStyle/>
          <a:p>
            <a:pPr marL="514350" indent="-514350">
              <a:buFont typeface="+mj-lt"/>
              <a:buAutoNum type="arabicPeriod"/>
            </a:pPr>
            <a:r>
              <a:rPr lang="fr-FR" sz="2800" dirty="0" smtClean="0"/>
              <a:t>présentation </a:t>
            </a:r>
            <a:r>
              <a:rPr lang="fr-FR" sz="2800" dirty="0"/>
              <a:t>et lecture d’un texte </a:t>
            </a:r>
            <a:r>
              <a:rPr lang="fr-FR" sz="2800" dirty="0" smtClean="0"/>
              <a:t>par la maîtresse;</a:t>
            </a:r>
            <a:endParaRPr lang="fr-FR" sz="2800" dirty="0"/>
          </a:p>
          <a:p>
            <a:pPr marL="514350" indent="-514350">
              <a:buFont typeface="+mj-lt"/>
              <a:buAutoNum type="arabicPeriod"/>
            </a:pPr>
            <a:r>
              <a:rPr lang="fr-FR" sz="2800" dirty="0" smtClean="0"/>
              <a:t>découverte </a:t>
            </a:r>
            <a:r>
              <a:rPr lang="fr-FR" sz="2800" dirty="0"/>
              <a:t>et appropriation du texte par l’élève ;</a:t>
            </a:r>
          </a:p>
          <a:p>
            <a:pPr marL="514350" indent="-514350">
              <a:buFont typeface="+mj-lt"/>
              <a:buAutoNum type="arabicPeriod"/>
            </a:pPr>
            <a:r>
              <a:rPr lang="fr-FR" sz="2800" dirty="0" smtClean="0"/>
              <a:t>travail </a:t>
            </a:r>
            <a:r>
              <a:rPr lang="fr-FR" sz="2800" dirty="0"/>
              <a:t>guidé sur la compréhension du texte et de son lexique </a:t>
            </a:r>
            <a:r>
              <a:rPr lang="fr-FR" sz="2800" dirty="0" smtClean="0"/>
              <a:t>;</a:t>
            </a:r>
          </a:p>
          <a:p>
            <a:pPr marL="514350" indent="-514350">
              <a:buFont typeface="+mj-lt"/>
              <a:buAutoNum type="arabicPeriod"/>
            </a:pPr>
            <a:r>
              <a:rPr lang="fr-FR" sz="2800" dirty="0" smtClean="0"/>
              <a:t>entraînements </a:t>
            </a:r>
            <a:r>
              <a:rPr lang="fr-FR" sz="2800" dirty="0"/>
              <a:t>différenciés pour parvenir à une identification maîtrisée de </a:t>
            </a:r>
            <a:r>
              <a:rPr lang="fr-FR" sz="2800" dirty="0" smtClean="0"/>
              <a:t>tous les </a:t>
            </a:r>
            <a:r>
              <a:rPr lang="fr-FR" sz="2800" dirty="0"/>
              <a:t>mots du texte </a:t>
            </a:r>
            <a:r>
              <a:rPr lang="fr-FR" sz="2800" dirty="0" smtClean="0"/>
              <a:t>;</a:t>
            </a:r>
          </a:p>
          <a:p>
            <a:pPr marL="514350" indent="-514350">
              <a:buFont typeface="+mj-lt"/>
              <a:buAutoNum type="arabicPeriod"/>
            </a:pPr>
            <a:r>
              <a:rPr lang="fr-FR" sz="2800" dirty="0" smtClean="0"/>
              <a:t>repérage </a:t>
            </a:r>
            <a:r>
              <a:rPr lang="fr-FR" sz="2800" dirty="0"/>
              <a:t>de la ponctuation, des groupes de souffle, des </a:t>
            </a:r>
            <a:r>
              <a:rPr lang="fr-FR" sz="2800" dirty="0" smtClean="0"/>
              <a:t>liaisons;</a:t>
            </a:r>
          </a:p>
          <a:p>
            <a:pPr marL="514350" indent="-514350">
              <a:buFont typeface="+mj-lt"/>
              <a:buAutoNum type="arabicPeriod"/>
            </a:pPr>
            <a:r>
              <a:rPr lang="fr-FR" sz="2800" dirty="0" smtClean="0"/>
              <a:t>entraînements </a:t>
            </a:r>
            <a:r>
              <a:rPr lang="fr-FR" sz="2800" dirty="0"/>
              <a:t>guidés </a:t>
            </a:r>
            <a:r>
              <a:rPr lang="fr-FR" sz="2300" dirty="0" smtClean="0"/>
              <a:t>(lecture </a:t>
            </a:r>
            <a:r>
              <a:rPr lang="fr-FR" sz="2300" dirty="0"/>
              <a:t>à l’unisson, lecture en écho, lecture </a:t>
            </a:r>
            <a:r>
              <a:rPr lang="fr-FR" sz="2300" dirty="0" smtClean="0"/>
              <a:t>orchestrée</a:t>
            </a:r>
            <a:r>
              <a:rPr lang="fr-FR" sz="2300" dirty="0"/>
              <a:t> </a:t>
            </a:r>
            <a:r>
              <a:rPr lang="fr-FR" sz="2300" dirty="0" smtClean="0"/>
              <a:t>);</a:t>
            </a:r>
            <a:endParaRPr lang="fr-FR" sz="2300" dirty="0"/>
          </a:p>
          <a:p>
            <a:pPr marL="514350" indent="-514350">
              <a:buFont typeface="+mj-lt"/>
              <a:buAutoNum type="arabicPeriod"/>
            </a:pPr>
            <a:r>
              <a:rPr lang="fr-FR" sz="2800" dirty="0" smtClean="0"/>
              <a:t>Entrainements autonomes ou en binôme (</a:t>
            </a:r>
            <a:r>
              <a:rPr lang="fr-FR" sz="2400" dirty="0" smtClean="0"/>
              <a:t>avec régulations </a:t>
            </a:r>
            <a:r>
              <a:rPr lang="fr-FR" sz="2400" dirty="0"/>
              <a:t>avec le </a:t>
            </a:r>
            <a:r>
              <a:rPr lang="fr-FR" sz="2400" dirty="0" smtClean="0"/>
              <a:t>professeur);</a:t>
            </a:r>
          </a:p>
          <a:p>
            <a:pPr marL="514350" indent="-514350">
              <a:buFont typeface="+mj-lt"/>
              <a:buAutoNum type="arabicPeriod"/>
            </a:pPr>
            <a:r>
              <a:rPr lang="fr-FR" sz="2800" dirty="0" smtClean="0"/>
              <a:t>évaluation </a:t>
            </a:r>
            <a:r>
              <a:rPr lang="fr-FR" sz="2800" dirty="0"/>
              <a:t>de la prestation </a:t>
            </a:r>
            <a:r>
              <a:rPr lang="fr-FR" sz="2400" dirty="0"/>
              <a:t>(</a:t>
            </a:r>
            <a:r>
              <a:rPr lang="fr-FR" sz="2400" dirty="0" smtClean="0"/>
              <a:t>par </a:t>
            </a:r>
            <a:r>
              <a:rPr lang="fr-FR" sz="2400" dirty="0"/>
              <a:t>l’élève, le professeur, les </a:t>
            </a:r>
            <a:r>
              <a:rPr lang="fr-FR" sz="2400" dirty="0" smtClean="0"/>
              <a:t>pairs).</a:t>
            </a:r>
            <a:endParaRPr lang="fr-FR" sz="2400" dirty="0">
              <a:solidFill>
                <a:srgbClr val="7030A0"/>
              </a:solidFill>
            </a:endParaRPr>
          </a:p>
        </p:txBody>
      </p:sp>
    </p:spTree>
    <p:extLst>
      <p:ext uri="{BB962C8B-B14F-4D97-AF65-F5344CB8AC3E}">
        <p14:creationId xmlns:p14="http://schemas.microsoft.com/office/powerpoint/2010/main" val="3893197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stretch>
            <a:fillRect/>
          </a:stretch>
        </p:blipFill>
        <p:spPr>
          <a:xfrm>
            <a:off x="7915274" y="1328739"/>
            <a:ext cx="3964050" cy="5210174"/>
          </a:xfrm>
          <a:prstGeom prst="rect">
            <a:avLst/>
          </a:prstGeom>
          <a:effectLst>
            <a:outerShdw blurRad="50800" dist="38100" dir="13500000" algn="br" rotWithShape="0">
              <a:prstClr val="black">
                <a:alpha val="40000"/>
              </a:prstClr>
            </a:outerShdw>
          </a:effectLst>
        </p:spPr>
      </p:pic>
      <p:pic>
        <p:nvPicPr>
          <p:cNvPr id="3" name="Image 2"/>
          <p:cNvPicPr>
            <a:picLocks noChangeAspect="1"/>
          </p:cNvPicPr>
          <p:nvPr/>
        </p:nvPicPr>
        <p:blipFill rotWithShape="1">
          <a:blip r:embed="rId4"/>
          <a:srcRect l="5717"/>
          <a:stretch/>
        </p:blipFill>
        <p:spPr>
          <a:xfrm>
            <a:off x="440531" y="516195"/>
            <a:ext cx="4005263" cy="5513745"/>
          </a:xfrm>
          <a:prstGeom prst="rect">
            <a:avLst/>
          </a:prstGeom>
          <a:effectLst>
            <a:outerShdw blurRad="50800" dist="38100" dir="13500000" algn="br" rotWithShape="0">
              <a:prstClr val="black">
                <a:alpha val="40000"/>
              </a:prstClr>
            </a:outerShdw>
          </a:effectLst>
        </p:spPr>
      </p:pic>
      <p:pic>
        <p:nvPicPr>
          <p:cNvPr id="2" name="Picture 2" descr="Résultat de recherche d'images pour &quot;pour enseigner la lecture et l'écriture au ce1&quot;&quo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4183" y="862013"/>
            <a:ext cx="3791091" cy="5362575"/>
          </a:xfrm>
          <a:prstGeom prst="rect">
            <a:avLst/>
          </a:prstGeom>
          <a:noFill/>
          <a:effectLst>
            <a:outerShdw blurRad="50800" dist="38100" dir="13500000" algn="b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4412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smtClean="0">
                <a:solidFill>
                  <a:schemeClr val="accent1">
                    <a:lumMod val="60000"/>
                    <a:lumOff val="40000"/>
                  </a:schemeClr>
                </a:solidFill>
              </a:rPr>
              <a:t>La lecture expressive</a:t>
            </a:r>
            <a:endParaRPr lang="fr-FR" dirty="0">
              <a:solidFill>
                <a:schemeClr val="accent1">
                  <a:lumMod val="60000"/>
                  <a:lumOff val="40000"/>
                </a:schemeClr>
              </a:solidFill>
            </a:endParaRPr>
          </a:p>
        </p:txBody>
      </p:sp>
      <p:sp>
        <p:nvSpPr>
          <p:cNvPr id="3" name="Espace réservé du contenu 2"/>
          <p:cNvSpPr>
            <a:spLocks noGrp="1"/>
          </p:cNvSpPr>
          <p:nvPr>
            <p:ph idx="1"/>
          </p:nvPr>
        </p:nvSpPr>
        <p:spPr>
          <a:xfrm>
            <a:off x="1185863" y="2133600"/>
            <a:ext cx="10318749" cy="3777622"/>
          </a:xfrm>
        </p:spPr>
        <p:txBody>
          <a:bodyPr>
            <a:normAutofit/>
          </a:bodyPr>
          <a:lstStyle/>
          <a:p>
            <a:pPr marL="0" indent="0">
              <a:buNone/>
            </a:pPr>
            <a:r>
              <a:rPr lang="fr-FR" sz="2800" i="1" dirty="0" smtClean="0"/>
              <a:t>Outil d’acculturation</a:t>
            </a:r>
          </a:p>
          <a:p>
            <a:endParaRPr lang="fr-FR" sz="2800" dirty="0"/>
          </a:p>
          <a:p>
            <a:r>
              <a:rPr lang="fr-FR" sz="2800" dirty="0" smtClean="0"/>
              <a:t>Proche du jeu théâtral</a:t>
            </a:r>
          </a:p>
          <a:p>
            <a:r>
              <a:rPr lang="fr-FR" sz="2800" dirty="0" smtClean="0"/>
              <a:t>Textes dialogués</a:t>
            </a:r>
            <a:endParaRPr lang="fr-FR" sz="2800" dirty="0"/>
          </a:p>
        </p:txBody>
      </p:sp>
    </p:spTree>
    <p:extLst>
      <p:ext uri="{BB962C8B-B14F-4D97-AF65-F5344CB8AC3E}">
        <p14:creationId xmlns:p14="http://schemas.microsoft.com/office/powerpoint/2010/main" val="4200210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3"/>
          <a:stretch>
            <a:fillRect/>
          </a:stretch>
        </p:blipFill>
        <p:spPr>
          <a:xfrm>
            <a:off x="1985963" y="94458"/>
            <a:ext cx="9948862" cy="6763542"/>
          </a:xfrm>
          <a:prstGeom prst="rect">
            <a:avLst/>
          </a:prstGeom>
          <a:effectLst>
            <a:outerShdw blurRad="50800" dist="38100" dir="10800000" algn="r" rotWithShape="0">
              <a:prstClr val="black">
                <a:alpha val="40000"/>
              </a:prstClr>
            </a:outerShdw>
          </a:effectLst>
        </p:spPr>
      </p:pic>
      <p:sp>
        <p:nvSpPr>
          <p:cNvPr id="2" name="Titre 1"/>
          <p:cNvSpPr>
            <a:spLocks noGrp="1"/>
          </p:cNvSpPr>
          <p:nvPr>
            <p:ph type="title"/>
          </p:nvPr>
        </p:nvSpPr>
        <p:spPr>
          <a:xfrm>
            <a:off x="171451" y="309785"/>
            <a:ext cx="7029450" cy="704628"/>
          </a:xfrm>
          <a:solidFill>
            <a:srgbClr val="FFC000"/>
          </a:solidFill>
        </p:spPr>
        <p:txBody>
          <a:bodyPr/>
          <a:lstStyle/>
          <a:p>
            <a:r>
              <a:rPr lang="fr-FR" dirty="0" smtClean="0">
                <a:solidFill>
                  <a:srgbClr val="0070C0"/>
                </a:solidFill>
              </a:rPr>
              <a:t>Evaluer la lecture à voix haute</a:t>
            </a:r>
            <a:endParaRPr lang="fr-FR" dirty="0">
              <a:solidFill>
                <a:srgbClr val="0070C0"/>
              </a:solidFill>
            </a:endParaRPr>
          </a:p>
        </p:txBody>
      </p:sp>
    </p:spTree>
    <p:extLst>
      <p:ext uri="{BB962C8B-B14F-4D97-AF65-F5344CB8AC3E}">
        <p14:creationId xmlns:p14="http://schemas.microsoft.com/office/powerpoint/2010/main" val="20840917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57363" y="324073"/>
            <a:ext cx="7029450" cy="704628"/>
          </a:xfrm>
          <a:solidFill>
            <a:srgbClr val="FFC000"/>
          </a:solidFill>
        </p:spPr>
        <p:txBody>
          <a:bodyPr/>
          <a:lstStyle/>
          <a:p>
            <a:r>
              <a:rPr lang="fr-FR" dirty="0" smtClean="0">
                <a:solidFill>
                  <a:srgbClr val="0070C0"/>
                </a:solidFill>
              </a:rPr>
              <a:t>Evaluer la lecture à voix haute</a:t>
            </a:r>
            <a:endParaRPr lang="fr-FR" dirty="0">
              <a:solidFill>
                <a:srgbClr val="0070C0"/>
              </a:solidFill>
            </a:endParaRPr>
          </a:p>
        </p:txBody>
      </p:sp>
      <p:pic>
        <p:nvPicPr>
          <p:cNvPr id="3" name="Image 2"/>
          <p:cNvPicPr>
            <a:picLocks noChangeAspect="1"/>
          </p:cNvPicPr>
          <p:nvPr/>
        </p:nvPicPr>
        <p:blipFill>
          <a:blip r:embed="rId3"/>
          <a:stretch>
            <a:fillRect/>
          </a:stretch>
        </p:blipFill>
        <p:spPr>
          <a:xfrm>
            <a:off x="2324099" y="1400175"/>
            <a:ext cx="11064987" cy="5067299"/>
          </a:xfrm>
          <a:prstGeom prst="rect">
            <a:avLst/>
          </a:prstGeom>
          <a:effectLst>
            <a:outerShdw blurRad="50800" dist="38100" dir="10800000" algn="r" rotWithShape="0">
              <a:prstClr val="black">
                <a:alpha val="40000"/>
              </a:prstClr>
            </a:outerShdw>
          </a:effectLst>
        </p:spPr>
      </p:pic>
    </p:spTree>
    <p:extLst>
      <p:ext uri="{BB962C8B-B14F-4D97-AF65-F5344CB8AC3E}">
        <p14:creationId xmlns:p14="http://schemas.microsoft.com/office/powerpoint/2010/main" val="1107929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1959512" y="552583"/>
            <a:ext cx="8229627" cy="646331"/>
          </a:xfrm>
        </p:spPr>
        <p:txBody>
          <a:bodyPr>
            <a:spAutoFit/>
          </a:bodyPr>
          <a:lstStyle/>
          <a:p>
            <a:pPr lvl="0"/>
            <a:r>
              <a:rPr lang="fr-FR" dirty="0" smtClean="0">
                <a:solidFill>
                  <a:schemeClr val="accent1">
                    <a:lumMod val="60000"/>
                    <a:lumOff val="40000"/>
                  </a:schemeClr>
                </a:solidFill>
              </a:rPr>
              <a:t>Déchiffrage et compréhension</a:t>
            </a:r>
            <a:endParaRPr lang="fr-FR" dirty="0">
              <a:solidFill>
                <a:schemeClr val="accent1">
                  <a:lumMod val="60000"/>
                  <a:lumOff val="40000"/>
                </a:schemeClr>
              </a:solidFill>
            </a:endParaRPr>
          </a:p>
        </p:txBody>
      </p:sp>
      <p:pic>
        <p:nvPicPr>
          <p:cNvPr id="4" name="Image 4"/>
          <p:cNvPicPr>
            <a:picLocks noChangeAspect="1"/>
          </p:cNvPicPr>
          <p:nvPr/>
        </p:nvPicPr>
        <p:blipFill>
          <a:blip r:embed="rId3"/>
          <a:stretch>
            <a:fillRect/>
          </a:stretch>
        </p:blipFill>
        <p:spPr>
          <a:xfrm>
            <a:off x="1980739" y="1502292"/>
            <a:ext cx="8034003" cy="4572197"/>
          </a:xfrm>
          <a:prstGeom prst="rect">
            <a:avLst/>
          </a:prstGeom>
          <a:noFill/>
          <a:ln cap="flat">
            <a:noFill/>
          </a:ln>
        </p:spPr>
      </p:pic>
    </p:spTree>
    <p:extLst>
      <p:ext uri="{BB962C8B-B14F-4D97-AF65-F5344CB8AC3E}">
        <p14:creationId xmlns:p14="http://schemas.microsoft.com/office/powerpoint/2010/main" val="27488083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smtClean="0">
                <a:solidFill>
                  <a:schemeClr val="accent1">
                    <a:lumMod val="60000"/>
                    <a:lumOff val="40000"/>
                  </a:schemeClr>
                </a:solidFill>
              </a:rPr>
              <a:t>Vers l’automatisation du décodage</a:t>
            </a:r>
            <a:endParaRPr lang="fr-FR" dirty="0">
              <a:solidFill>
                <a:schemeClr val="accent1">
                  <a:lumMod val="60000"/>
                  <a:lumOff val="40000"/>
                </a:schemeClr>
              </a:solidFill>
            </a:endParaRPr>
          </a:p>
        </p:txBody>
      </p:sp>
      <p:sp>
        <p:nvSpPr>
          <p:cNvPr id="3" name="Espace réservé du contenu 2"/>
          <p:cNvSpPr>
            <a:spLocks noGrp="1"/>
          </p:cNvSpPr>
          <p:nvPr>
            <p:ph idx="1"/>
          </p:nvPr>
        </p:nvSpPr>
        <p:spPr/>
        <p:txBody>
          <a:bodyPr>
            <a:normAutofit/>
          </a:bodyPr>
          <a:lstStyle/>
          <a:p>
            <a:pPr>
              <a:lnSpc>
                <a:spcPct val="150000"/>
              </a:lnSpc>
            </a:pPr>
            <a:r>
              <a:rPr lang="fr-FR" sz="2800" dirty="0"/>
              <a:t>Traiter des mots lus comme des mots entendus</a:t>
            </a:r>
          </a:p>
          <a:p>
            <a:pPr>
              <a:lnSpc>
                <a:spcPct val="150000"/>
              </a:lnSpc>
            </a:pPr>
            <a:r>
              <a:rPr lang="fr-FR" sz="2800" dirty="0"/>
              <a:t>Transformer en routine le déchiffrage pour accéder au </a:t>
            </a:r>
            <a:r>
              <a:rPr lang="fr-FR" sz="2800" dirty="0" smtClean="0"/>
              <a:t>sens</a:t>
            </a:r>
          </a:p>
          <a:p>
            <a:pPr>
              <a:lnSpc>
                <a:spcPct val="150000"/>
              </a:lnSpc>
            </a:pPr>
            <a:r>
              <a:rPr lang="fr-FR" sz="2800" dirty="0" smtClean="0"/>
              <a:t>voie directe </a:t>
            </a:r>
            <a:r>
              <a:rPr lang="fr-FR" sz="2800" dirty="0" smtClean="0">
                <a:latin typeface="Calibri" panose="020F0502020204030204" pitchFamily="34" charset="0"/>
              </a:rPr>
              <a:t>≠ </a:t>
            </a:r>
            <a:r>
              <a:rPr lang="fr-FR" sz="2800" dirty="0" smtClean="0"/>
              <a:t> reconnaissance globale</a:t>
            </a:r>
            <a:endParaRPr lang="fr-FR" sz="2800" dirty="0"/>
          </a:p>
        </p:txBody>
      </p:sp>
    </p:spTree>
    <p:extLst>
      <p:ext uri="{BB962C8B-B14F-4D97-AF65-F5344CB8AC3E}">
        <p14:creationId xmlns:p14="http://schemas.microsoft.com/office/powerpoint/2010/main" val="40018644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smtClean="0">
                <a:solidFill>
                  <a:schemeClr val="accent1">
                    <a:lumMod val="60000"/>
                    <a:lumOff val="40000"/>
                  </a:schemeClr>
                </a:solidFill>
              </a:rPr>
              <a:t>Le rôle de la copie et de la dictée</a:t>
            </a:r>
            <a:endParaRPr lang="fr-FR" dirty="0">
              <a:solidFill>
                <a:schemeClr val="accent1">
                  <a:lumMod val="60000"/>
                  <a:lumOff val="40000"/>
                </a:schemeClr>
              </a:solidFill>
            </a:endParaRPr>
          </a:p>
        </p:txBody>
      </p:sp>
      <p:sp>
        <p:nvSpPr>
          <p:cNvPr id="3" name="Espace réservé du contenu 2"/>
          <p:cNvSpPr>
            <a:spLocks noGrp="1"/>
          </p:cNvSpPr>
          <p:nvPr>
            <p:ph idx="1"/>
          </p:nvPr>
        </p:nvSpPr>
        <p:spPr/>
        <p:txBody>
          <a:bodyPr>
            <a:normAutofit/>
          </a:bodyPr>
          <a:lstStyle/>
          <a:p>
            <a:pPr>
              <a:lnSpc>
                <a:spcPct val="150000"/>
              </a:lnSpc>
            </a:pPr>
            <a:r>
              <a:rPr lang="fr-FR" sz="2800" dirty="0" smtClean="0"/>
              <a:t>Mémoriser les graphèmes complexes</a:t>
            </a:r>
          </a:p>
          <a:p>
            <a:pPr>
              <a:lnSpc>
                <a:spcPct val="150000"/>
              </a:lnSpc>
            </a:pPr>
            <a:r>
              <a:rPr lang="fr-FR" sz="2800" dirty="0" smtClean="0"/>
              <a:t>Repérer les marqueurs morphologiques</a:t>
            </a:r>
          </a:p>
        </p:txBody>
      </p:sp>
    </p:spTree>
    <p:extLst>
      <p:ext uri="{BB962C8B-B14F-4D97-AF65-F5344CB8AC3E}">
        <p14:creationId xmlns:p14="http://schemas.microsoft.com/office/powerpoint/2010/main" val="467731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smtClean="0">
                <a:solidFill>
                  <a:schemeClr val="accent1">
                    <a:lumMod val="60000"/>
                    <a:lumOff val="40000"/>
                  </a:schemeClr>
                </a:solidFill>
              </a:rPr>
              <a:t>Consolider les graphèmes complexes</a:t>
            </a:r>
            <a:endParaRPr lang="fr-FR" dirty="0">
              <a:solidFill>
                <a:schemeClr val="accent1">
                  <a:lumMod val="60000"/>
                  <a:lumOff val="40000"/>
                </a:schemeClr>
              </a:solidFill>
            </a:endParaRPr>
          </a:p>
        </p:txBody>
      </p:sp>
      <p:sp>
        <p:nvSpPr>
          <p:cNvPr id="3" name="Espace réservé du contenu 2"/>
          <p:cNvSpPr>
            <a:spLocks noGrp="1"/>
          </p:cNvSpPr>
          <p:nvPr>
            <p:ph idx="1"/>
          </p:nvPr>
        </p:nvSpPr>
        <p:spPr/>
        <p:txBody>
          <a:bodyPr>
            <a:normAutofit fontScale="92500"/>
          </a:bodyPr>
          <a:lstStyle/>
          <a:p>
            <a:pPr>
              <a:lnSpc>
                <a:spcPct val="150000"/>
              </a:lnSpc>
            </a:pPr>
            <a:r>
              <a:rPr lang="fr-FR" sz="2800" dirty="0" smtClean="0"/>
              <a:t>S’entrainer à lire des syllabes, des mots et des pseudo-mots</a:t>
            </a:r>
          </a:p>
          <a:p>
            <a:pPr>
              <a:lnSpc>
                <a:spcPct val="150000"/>
              </a:lnSpc>
            </a:pPr>
            <a:r>
              <a:rPr lang="fr-FR" sz="2800" dirty="0" smtClean="0"/>
              <a:t>Copier les syllabes et les mots</a:t>
            </a:r>
          </a:p>
          <a:p>
            <a:pPr>
              <a:lnSpc>
                <a:spcPct val="150000"/>
              </a:lnSpc>
            </a:pPr>
            <a:r>
              <a:rPr lang="fr-FR" sz="2800" dirty="0" smtClean="0"/>
              <a:t>Dicter les mots</a:t>
            </a:r>
            <a:endParaRPr lang="fr-FR" sz="2800" dirty="0"/>
          </a:p>
          <a:p>
            <a:pPr marL="0" indent="0">
              <a:lnSpc>
                <a:spcPct val="150000"/>
              </a:lnSpc>
              <a:buNone/>
            </a:pPr>
            <a:r>
              <a:rPr lang="fr-FR" sz="2800" i="1" dirty="0" smtClean="0">
                <a:solidFill>
                  <a:srgbClr val="0070C0"/>
                </a:solidFill>
              </a:rPr>
              <a:t>Demander aux élèves de prononcer ce qu’ils écrivent</a:t>
            </a:r>
          </a:p>
        </p:txBody>
      </p:sp>
    </p:spTree>
    <p:extLst>
      <p:ext uri="{BB962C8B-B14F-4D97-AF65-F5344CB8AC3E}">
        <p14:creationId xmlns:p14="http://schemas.microsoft.com/office/powerpoint/2010/main" val="139898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3"/>
          <a:stretch>
            <a:fillRect/>
          </a:stretch>
        </p:blipFill>
        <p:spPr>
          <a:xfrm>
            <a:off x="933450" y="-1009650"/>
            <a:ext cx="10020300" cy="10020300"/>
          </a:xfrm>
          <a:prstGeom prst="rect">
            <a:avLst/>
          </a:prstGeom>
        </p:spPr>
      </p:pic>
    </p:spTree>
    <p:extLst>
      <p:ext uri="{BB962C8B-B14F-4D97-AF65-F5344CB8AC3E}">
        <p14:creationId xmlns:p14="http://schemas.microsoft.com/office/powerpoint/2010/main" val="41238023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smtClean="0">
                <a:solidFill>
                  <a:schemeClr val="accent1">
                    <a:lumMod val="60000"/>
                    <a:lumOff val="40000"/>
                  </a:schemeClr>
                </a:solidFill>
              </a:rPr>
              <a:t>Le rôle de l’erreur</a:t>
            </a:r>
            <a:endParaRPr lang="fr-FR" dirty="0">
              <a:solidFill>
                <a:schemeClr val="accent1">
                  <a:lumMod val="60000"/>
                  <a:lumOff val="40000"/>
                </a:schemeClr>
              </a:solidFill>
            </a:endParaRPr>
          </a:p>
        </p:txBody>
      </p:sp>
      <p:sp>
        <p:nvSpPr>
          <p:cNvPr id="3" name="Espace réservé du contenu 2"/>
          <p:cNvSpPr>
            <a:spLocks noGrp="1"/>
          </p:cNvSpPr>
          <p:nvPr>
            <p:ph idx="1"/>
          </p:nvPr>
        </p:nvSpPr>
        <p:spPr/>
        <p:txBody>
          <a:bodyPr>
            <a:normAutofit/>
          </a:bodyPr>
          <a:lstStyle/>
          <a:p>
            <a:pPr>
              <a:lnSpc>
                <a:spcPct val="150000"/>
              </a:lnSpc>
            </a:pPr>
            <a:r>
              <a:rPr lang="fr-FR" sz="2800" dirty="0" smtClean="0"/>
              <a:t>C’est un moyen pour apprendre</a:t>
            </a:r>
          </a:p>
          <a:p>
            <a:pPr>
              <a:lnSpc>
                <a:spcPct val="150000"/>
              </a:lnSpc>
            </a:pPr>
            <a:r>
              <a:rPr lang="fr-FR" sz="2800" dirty="0" smtClean="0"/>
              <a:t>A condition d’y revenir sans délai !</a:t>
            </a:r>
          </a:p>
        </p:txBody>
      </p:sp>
    </p:spTree>
    <p:extLst>
      <p:ext uri="{BB962C8B-B14F-4D97-AF65-F5344CB8AC3E}">
        <p14:creationId xmlns:p14="http://schemas.microsoft.com/office/powerpoint/2010/main" val="699970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43151" y="624110"/>
            <a:ext cx="9161462" cy="1280890"/>
          </a:xfrm>
        </p:spPr>
        <p:txBody>
          <a:bodyPr/>
          <a:lstStyle/>
          <a:p>
            <a:r>
              <a:rPr lang="fr-FR" dirty="0" smtClean="0">
                <a:solidFill>
                  <a:schemeClr val="accent1">
                    <a:lumMod val="60000"/>
                    <a:lumOff val="40000"/>
                  </a:schemeClr>
                </a:solidFill>
              </a:rPr>
              <a:t>Lire à voix haute pour quoi faire ?</a:t>
            </a:r>
            <a:endParaRPr lang="fr-FR" dirty="0">
              <a:solidFill>
                <a:schemeClr val="accent1">
                  <a:lumMod val="60000"/>
                  <a:lumOff val="40000"/>
                </a:schemeClr>
              </a:solidFill>
            </a:endParaRPr>
          </a:p>
        </p:txBody>
      </p:sp>
      <p:sp>
        <p:nvSpPr>
          <p:cNvPr id="3" name="Espace réservé du contenu 2"/>
          <p:cNvSpPr>
            <a:spLocks noGrp="1"/>
          </p:cNvSpPr>
          <p:nvPr>
            <p:ph idx="1"/>
          </p:nvPr>
        </p:nvSpPr>
        <p:spPr/>
        <p:txBody>
          <a:bodyPr>
            <a:normAutofit/>
          </a:bodyPr>
          <a:lstStyle/>
          <a:p>
            <a:pPr>
              <a:lnSpc>
                <a:spcPct val="150000"/>
              </a:lnSpc>
            </a:pPr>
            <a:r>
              <a:rPr lang="fr-FR" sz="2800" dirty="0" smtClean="0"/>
              <a:t>Pour améliorer la fluidité</a:t>
            </a:r>
          </a:p>
          <a:p>
            <a:pPr>
              <a:lnSpc>
                <a:spcPct val="150000"/>
              </a:lnSpc>
            </a:pPr>
            <a:r>
              <a:rPr lang="fr-FR" sz="2800" dirty="0" smtClean="0"/>
              <a:t>Pour travailler sur le sens, par l’expressivité</a:t>
            </a:r>
          </a:p>
          <a:p>
            <a:pPr>
              <a:lnSpc>
                <a:spcPct val="150000"/>
              </a:lnSpc>
            </a:pPr>
            <a:endParaRPr lang="fr-FR" sz="2800" dirty="0"/>
          </a:p>
          <a:p>
            <a:pPr marL="0" indent="0">
              <a:lnSpc>
                <a:spcPct val="150000"/>
              </a:lnSpc>
              <a:buNone/>
            </a:pPr>
            <a:r>
              <a:rPr lang="fr-FR" sz="2800" b="1" i="1" dirty="0" smtClean="0">
                <a:solidFill>
                  <a:srgbClr val="0070C0"/>
                </a:solidFill>
                <a:latin typeface="+mj-lt"/>
              </a:rPr>
              <a:t>Il faut inscrire des temps d’entrainement à la lecture fluide dans l’emploi du temps</a:t>
            </a:r>
          </a:p>
          <a:p>
            <a:pPr>
              <a:lnSpc>
                <a:spcPct val="150000"/>
              </a:lnSpc>
            </a:pPr>
            <a:endParaRPr lang="fr-FR" sz="2800" dirty="0" smtClean="0"/>
          </a:p>
        </p:txBody>
      </p:sp>
    </p:spTree>
    <p:extLst>
      <p:ext uri="{BB962C8B-B14F-4D97-AF65-F5344CB8AC3E}">
        <p14:creationId xmlns:p14="http://schemas.microsoft.com/office/powerpoint/2010/main" val="392982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527</TotalTime>
  <Words>1838</Words>
  <Application>Microsoft Office PowerPoint</Application>
  <PresentationFormat>Grand écran</PresentationFormat>
  <Paragraphs>195</Paragraphs>
  <Slides>22</Slides>
  <Notes>22</Notes>
  <HiddenSlides>0</HiddenSlides>
  <MMClips>0</MMClips>
  <ScaleCrop>false</ScaleCrop>
  <HeadingPairs>
    <vt:vector size="6" baseType="variant">
      <vt:variant>
        <vt:lpstr>Polices utilisées</vt:lpstr>
      </vt:variant>
      <vt:variant>
        <vt:i4>10</vt:i4>
      </vt:variant>
      <vt:variant>
        <vt:lpstr>Thème</vt:lpstr>
      </vt:variant>
      <vt:variant>
        <vt:i4>1</vt:i4>
      </vt:variant>
      <vt:variant>
        <vt:lpstr>Titres des diapositives</vt:lpstr>
      </vt:variant>
      <vt:variant>
        <vt:i4>22</vt:i4>
      </vt:variant>
    </vt:vector>
  </HeadingPairs>
  <TitlesOfParts>
    <vt:vector size="33" baseType="lpstr">
      <vt:lpstr>Microsoft YaHei</vt:lpstr>
      <vt:lpstr>Arial</vt:lpstr>
      <vt:lpstr>Calibri</vt:lpstr>
      <vt:lpstr>Century Gothic</vt:lpstr>
      <vt:lpstr>Liberation Sans</vt:lpstr>
      <vt:lpstr>Mangal</vt:lpstr>
      <vt:lpstr>Segoe UI</vt:lpstr>
      <vt:lpstr>Tahoma</vt:lpstr>
      <vt:lpstr>Times New Roman</vt:lpstr>
      <vt:lpstr>Wingdings 3</vt:lpstr>
      <vt:lpstr>Brin</vt:lpstr>
      <vt:lpstr>Consolider la fluence</vt:lpstr>
      <vt:lpstr>Présentation PowerPoint</vt:lpstr>
      <vt:lpstr>Déchiffrage et compréhension</vt:lpstr>
      <vt:lpstr>Vers l’automatisation du décodage</vt:lpstr>
      <vt:lpstr>Le rôle de la copie et de la dictée</vt:lpstr>
      <vt:lpstr>Consolider les graphèmes complexes</vt:lpstr>
      <vt:lpstr>Présentation PowerPoint</vt:lpstr>
      <vt:lpstr>Le rôle de l’erreur</vt:lpstr>
      <vt:lpstr>Lire à voix haute pour quoi faire ?</vt:lpstr>
      <vt:lpstr>Maîtriser l’identification des mots</vt:lpstr>
      <vt:lpstr>Exemple : lire des listes analogiques de mots</vt:lpstr>
      <vt:lpstr>Lire en respectant un rythme naturel</vt:lpstr>
      <vt:lpstr>Phrase segmentée</vt:lpstr>
      <vt:lpstr>Phrase à rallonge</vt:lpstr>
      <vt:lpstr>Virelangues</vt:lpstr>
      <vt:lpstr>Travailler la fluidité de lecture en classe entière</vt:lpstr>
      <vt:lpstr>Travailler la fluidité de lecture en classe entière</vt:lpstr>
      <vt:lpstr>S’entrainer</vt:lpstr>
      <vt:lpstr>S’entrainer sur la semaine</vt:lpstr>
      <vt:lpstr>La lecture expressive</vt:lpstr>
      <vt:lpstr>Evaluer la lecture à voix haute</vt:lpstr>
      <vt:lpstr>Evaluer la lecture à voix haute</vt:lpstr>
    </vt:vector>
  </TitlesOfParts>
  <Company>RECTORAT DE STRASBOURG</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Jérome Conroy</dc:creator>
  <cp:lastModifiedBy>Jérome Conroy</cp:lastModifiedBy>
  <cp:revision>71</cp:revision>
  <dcterms:created xsi:type="dcterms:W3CDTF">2019-11-26T06:08:53Z</dcterms:created>
  <dcterms:modified xsi:type="dcterms:W3CDTF">2019-12-05T16:50:56Z</dcterms:modified>
</cp:coreProperties>
</file>